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9" r:id="rId1"/>
    <p:sldMasterId id="2147483650" r:id="rId2"/>
    <p:sldMasterId id="2147483652" r:id="rId3"/>
    <p:sldMasterId id="2147483684" r:id="rId4"/>
  </p:sldMasterIdLst>
  <p:handoutMasterIdLst>
    <p:handoutMasterId r:id="rId22"/>
  </p:handoutMasterIdLst>
  <p:sldIdLst>
    <p:sldId id="310" r:id="rId5"/>
    <p:sldId id="313" r:id="rId6"/>
    <p:sldId id="262" r:id="rId7"/>
    <p:sldId id="268" r:id="rId8"/>
    <p:sldId id="312" r:id="rId9"/>
    <p:sldId id="300" r:id="rId10"/>
    <p:sldId id="316" r:id="rId11"/>
    <p:sldId id="318" r:id="rId12"/>
    <p:sldId id="320" r:id="rId13"/>
    <p:sldId id="323" r:id="rId14"/>
    <p:sldId id="272" r:id="rId15"/>
    <p:sldId id="319" r:id="rId16"/>
    <p:sldId id="328" r:id="rId17"/>
    <p:sldId id="321" r:id="rId18"/>
    <p:sldId id="322" r:id="rId19"/>
    <p:sldId id="324" r:id="rId20"/>
    <p:sldId id="326" r:id="rId21"/>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BDFB"/>
    <a:srgbClr val="1C82FF"/>
    <a:srgbClr val="5658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93442D-8B79-49E2-AA62-3984B27C43A9}" v="55" dt="2021-09-28T17:49:49.153"/>
    <p1510:client id="{4E140760-8DFB-4961-A229-0E34DDA0DADA}" v="593" dt="2021-09-28T20:57:07.061"/>
    <p1510:client id="{6CBEA19C-7480-437E-B299-8E65CAC69C42}" v="4" dt="2021-09-28T17:52:34.576"/>
    <p1510:client id="{9270C433-1CC4-4998-BD3E-3353C3A33C4F}" v="1" dt="2021-09-28T21:27:03.788"/>
    <p1510:client id="{9458EB70-C102-4987-96FE-16ECA8A11734}" v="71" dt="2021-09-30T19:07:06.704"/>
    <p1510:client id="{A8BABC1F-390D-4FE9-957F-B08E051A865D}" v="399" dt="2021-09-28T04:05:23.500"/>
    <p1510:client id="{C6E30BEE-EACE-4F3D-9410-FC223DBBB98B}" v="10" dt="2021-09-27T15:17:58.217"/>
    <p1510:client id="{C9962D25-1A84-487D-8D92-200575BE1012}" v="412" dt="2021-09-28T16:51:08.414"/>
    <p1510:client id="{D876B3E6-A2F2-454D-802E-C96C148BEC5B}" v="774" dt="2021-09-29T22:04:10.752"/>
    <p1510:client id="{E5CBDCA0-DC52-487C-A977-AE4A9C45BA6A}" v="386" dt="2021-09-30T04:32:01.982"/>
    <p1510:client id="{E8001063-2E42-4A76-BF6B-813DBB623F00}" v="15" dt="2021-09-27T21:31:26.438"/>
    <p1510:client id="{F5B3D9D7-D5A4-4F94-A725-D288AC109FEE}" v="2481" dt="2021-09-27T21:25:38.8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12" autoAdjust="0"/>
    <p:restoredTop sz="94660"/>
  </p:normalViewPr>
  <p:slideViewPr>
    <p:cSldViewPr snapToGrid="0">
      <p:cViewPr varScale="1">
        <p:scale>
          <a:sx n="72" d="100"/>
          <a:sy n="72" d="100"/>
        </p:scale>
        <p:origin x="684" y="78"/>
      </p:cViewPr>
      <p:guideLst>
        <p:guide orient="horz" pos="2256"/>
        <p:guide pos="3840"/>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B720C8-0F1F-4769-A95D-E70485508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CA3493-3CF0-479D-887E-326CB01F42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t>9/30/2021</a:t>
            </a:fld>
            <a:endParaRPr lang="en-US"/>
          </a:p>
        </p:txBody>
      </p:sp>
      <p:sp>
        <p:nvSpPr>
          <p:cNvPr id="4" name="Footer Placeholder 3">
            <a:extLst>
              <a:ext uri="{FF2B5EF4-FFF2-40B4-BE49-F238E27FC236}">
                <a16:creationId xmlns:a16="http://schemas.microsoft.com/office/drawing/2014/main" id="{CA5946B1-632D-4B59-8997-E7256A57DB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0C78952-9C23-4261-888C-BF86D1BD58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t>‹#›</a:t>
            </a:fld>
            <a:endParaRPr lang="en-US"/>
          </a:p>
        </p:txBody>
      </p:sp>
    </p:spTree>
    <p:extLst>
      <p:ext uri="{BB962C8B-B14F-4D97-AF65-F5344CB8AC3E}">
        <p14:creationId xmlns:p14="http://schemas.microsoft.com/office/powerpoint/2010/main" val="33422192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15:18:47.90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1905 2355 16383 0 0,'7'0'0'0'0,"9"7"0"0"0,1 2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9/30/2021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7420920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033E54A-A8CA-48C1-9504-691B58049D29}" type="datetimeFigureOut">
              <a:rPr lang="en-US" dirty="0"/>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87487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5F6C806-BBF7-471C-9527-881CE2266695}" type="datetimeFigureOut">
              <a:rPr lang="en-US" dirty="0"/>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81964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136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821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4648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6882291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a:extLst>
              <a:ext uri="{FF2B5EF4-FFF2-40B4-BE49-F238E27FC236}">
                <a16:creationId xmlns:a16="http://schemas.microsoft.com/office/drawing/2014/main" id="{7B60FE99-DD5E-4D6E-99F4-535645C4CB03}"/>
              </a:ext>
            </a:extLst>
          </p:cNvPr>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98494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65881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93683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367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8C94063-DF36-4330-A365-08DA1FA5B7D6}" type="datetimeFigureOut">
              <a:rPr lang="en-US" dirty="0"/>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1858763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Image Layout">
    <p:spTree>
      <p:nvGrpSpPr>
        <p:cNvPr id="1" name=""/>
        <p:cNvGrpSpPr/>
        <p:nvPr/>
      </p:nvGrpSpPr>
      <p:grpSpPr>
        <a:xfrm>
          <a:off x="0" y="0"/>
          <a:ext cx="0" cy="0"/>
          <a:chOff x="0" y="0"/>
          <a:chExt cx="0" cy="0"/>
        </a:xfrm>
      </p:grpSpPr>
      <p:sp>
        <p:nvSpPr>
          <p:cNvPr id="17" name="그림 개체 틀 16">
            <a:extLst>
              <a:ext uri="{FF2B5EF4-FFF2-40B4-BE49-F238E27FC236}">
                <a16:creationId xmlns:a16="http://schemas.microsoft.com/office/drawing/2014/main" id="{07163F96-C234-481E-88AF-E4A1C0E9A1DC}"/>
              </a:ext>
            </a:extLst>
          </p:cNvPr>
          <p:cNvSpPr>
            <a:spLocks noGrp="1"/>
          </p:cNvSpPr>
          <p:nvPr>
            <p:ph type="pic" idx="16" hasCustomPrompt="1"/>
          </p:nvPr>
        </p:nvSpPr>
        <p:spPr>
          <a:xfrm>
            <a:off x="564358" y="1"/>
            <a:ext cx="8396199" cy="6460304"/>
          </a:xfrm>
          <a:custGeom>
            <a:avLst/>
            <a:gdLst>
              <a:gd name="connsiteX0" fmla="*/ 1985184 w 8396198"/>
              <a:gd name="connsiteY0" fmla="*/ 5258093 h 6460303"/>
              <a:gd name="connsiteX1" fmla="*/ 1985184 w 8396198"/>
              <a:gd name="connsiteY1" fmla="*/ 5258093 h 6460303"/>
              <a:gd name="connsiteX2" fmla="*/ 1985184 w 8396198"/>
              <a:gd name="connsiteY2" fmla="*/ 5258093 h 6460303"/>
              <a:gd name="connsiteX3" fmla="*/ 7502757 w 8396198"/>
              <a:gd name="connsiteY3" fmla="*/ 0 h 6460303"/>
              <a:gd name="connsiteX4" fmla="*/ 8396198 w 8396198"/>
              <a:gd name="connsiteY4" fmla="*/ 0 h 6460303"/>
              <a:gd name="connsiteX5" fmla="*/ 8388310 w 8396198"/>
              <a:gd name="connsiteY5" fmla="*/ 12898 h 6460303"/>
              <a:gd name="connsiteX6" fmla="*/ 4763857 w 8396198"/>
              <a:gd name="connsiteY6" fmla="*/ 4786769 h 6460303"/>
              <a:gd name="connsiteX7" fmla="*/ 4264272 w 8396198"/>
              <a:gd name="connsiteY7" fmla="*/ 4855144 h 6460303"/>
              <a:gd name="connsiteX8" fmla="*/ 4264273 w 8396198"/>
              <a:gd name="connsiteY8" fmla="*/ 4855143 h 6460303"/>
              <a:gd name="connsiteX9" fmla="*/ 4195899 w 8396198"/>
              <a:gd name="connsiteY9" fmla="*/ 4355559 h 6460303"/>
              <a:gd name="connsiteX10" fmla="*/ 6516179 w 8396198"/>
              <a:gd name="connsiteY10" fmla="*/ 0 h 6460303"/>
              <a:gd name="connsiteX11" fmla="*/ 7411525 w 8396198"/>
              <a:gd name="connsiteY11" fmla="*/ 0 h 6460303"/>
              <a:gd name="connsiteX12" fmla="*/ 2805577 w 8396198"/>
              <a:gd name="connsiteY12" fmla="*/ 6066627 h 6460303"/>
              <a:gd name="connsiteX13" fmla="*/ 2305992 w 8396198"/>
              <a:gd name="connsiteY13" fmla="*/ 6135001 h 6460303"/>
              <a:gd name="connsiteX14" fmla="*/ 2305993 w 8396198"/>
              <a:gd name="connsiteY14" fmla="*/ 6135001 h 6460303"/>
              <a:gd name="connsiteX15" fmla="*/ 2237619 w 8396198"/>
              <a:gd name="connsiteY15" fmla="*/ 5635416 h 6460303"/>
              <a:gd name="connsiteX16" fmla="*/ 5529597 w 8396198"/>
              <a:gd name="connsiteY16" fmla="*/ 0 h 6460303"/>
              <a:gd name="connsiteX17" fmla="*/ 6424943 w 8396198"/>
              <a:gd name="connsiteY17" fmla="*/ 0 h 6460303"/>
              <a:gd name="connsiteX18" fmla="*/ 2484768 w 8396198"/>
              <a:gd name="connsiteY18" fmla="*/ 5189719 h 6460303"/>
              <a:gd name="connsiteX19" fmla="*/ 2046796 w 8396198"/>
              <a:gd name="connsiteY19" fmla="*/ 5295775 h 6460303"/>
              <a:gd name="connsiteX20" fmla="*/ 1985184 w 8396198"/>
              <a:gd name="connsiteY20" fmla="*/ 5258093 h 6460303"/>
              <a:gd name="connsiteX21" fmla="*/ 1932333 w 8396198"/>
              <a:gd name="connsiteY21" fmla="*/ 5208872 h 6460303"/>
              <a:gd name="connsiteX22" fmla="*/ 1916810 w 8396198"/>
              <a:gd name="connsiteY22" fmla="*/ 4758508 h 6460303"/>
              <a:gd name="connsiteX23" fmla="*/ 4543018 w 8396198"/>
              <a:gd name="connsiteY23" fmla="*/ 0 h 6460303"/>
              <a:gd name="connsiteX24" fmla="*/ 5438364 w 8396198"/>
              <a:gd name="connsiteY24" fmla="*/ 0 h 6460303"/>
              <a:gd name="connsiteX25" fmla="*/ 640552 w 8396198"/>
              <a:gd name="connsiteY25" fmla="*/ 6319336 h 6460303"/>
              <a:gd name="connsiteX26" fmla="*/ 140967 w 8396198"/>
              <a:gd name="connsiteY26" fmla="*/ 6387711 h 6460303"/>
              <a:gd name="connsiteX27" fmla="*/ 140968 w 8396198"/>
              <a:gd name="connsiteY27" fmla="*/ 6387711 h 6460303"/>
              <a:gd name="connsiteX28" fmla="*/ 72594 w 8396198"/>
              <a:gd name="connsiteY28" fmla="*/ 5888126 h 6460303"/>
              <a:gd name="connsiteX29" fmla="*/ 3556436 w 8396198"/>
              <a:gd name="connsiteY29" fmla="*/ 0 h 6460303"/>
              <a:gd name="connsiteX30" fmla="*/ 4451782 w 8396198"/>
              <a:gd name="connsiteY30" fmla="*/ 0 h 6460303"/>
              <a:gd name="connsiteX31" fmla="*/ 711634 w 8396198"/>
              <a:gd name="connsiteY31" fmla="*/ 4926258 h 6460303"/>
              <a:gd name="connsiteX32" fmla="*/ 212049 w 8396198"/>
              <a:gd name="connsiteY32" fmla="*/ 4994633 h 6460303"/>
              <a:gd name="connsiteX33" fmla="*/ 212050 w 8396198"/>
              <a:gd name="connsiteY33" fmla="*/ 4994633 h 6460303"/>
              <a:gd name="connsiteX34" fmla="*/ 143675 w 8396198"/>
              <a:gd name="connsiteY34" fmla="*/ 4495047 h 6460303"/>
              <a:gd name="connsiteX35" fmla="*/ 2569856 w 8396198"/>
              <a:gd name="connsiteY35" fmla="*/ 0 h 6460303"/>
              <a:gd name="connsiteX36" fmla="*/ 3465201 w 8396198"/>
              <a:gd name="connsiteY36" fmla="*/ 0 h 6460303"/>
              <a:gd name="connsiteX37" fmla="*/ 1054005 w 8396198"/>
              <a:gd name="connsiteY37" fmla="*/ 3175856 h 6460303"/>
              <a:gd name="connsiteX38" fmla="*/ 554420 w 8396198"/>
              <a:gd name="connsiteY38" fmla="*/ 3244231 h 6460303"/>
              <a:gd name="connsiteX39" fmla="*/ 554421 w 8396198"/>
              <a:gd name="connsiteY39" fmla="*/ 3244231 h 6460303"/>
              <a:gd name="connsiteX40" fmla="*/ 486047 w 8396198"/>
              <a:gd name="connsiteY40" fmla="*/ 2744646 h 6460303"/>
              <a:gd name="connsiteX41" fmla="*/ 1583274 w 8396198"/>
              <a:gd name="connsiteY41" fmla="*/ 0 h 6460303"/>
              <a:gd name="connsiteX42" fmla="*/ 2478619 w 8396198"/>
              <a:gd name="connsiteY42" fmla="*/ 0 h 6460303"/>
              <a:gd name="connsiteX43" fmla="*/ 935829 w 8396198"/>
              <a:gd name="connsiteY43" fmla="*/ 2032053 h 6460303"/>
              <a:gd name="connsiteX44" fmla="*/ 436245 w 8396198"/>
              <a:gd name="connsiteY44" fmla="*/ 2100428 h 6460303"/>
              <a:gd name="connsiteX45" fmla="*/ 436245 w 8396198"/>
              <a:gd name="connsiteY45" fmla="*/ 2100427 h 6460303"/>
              <a:gd name="connsiteX46" fmla="*/ 367872 w 8396198"/>
              <a:gd name="connsiteY46" fmla="*/ 1600843 h 6460303"/>
              <a:gd name="connsiteX47" fmla="*/ 596693 w 8396198"/>
              <a:gd name="connsiteY47" fmla="*/ 0 h 6460303"/>
              <a:gd name="connsiteX48" fmla="*/ 1492038 w 8396198"/>
              <a:gd name="connsiteY48" fmla="*/ 0 h 6460303"/>
              <a:gd name="connsiteX49" fmla="*/ 850966 w 8396198"/>
              <a:gd name="connsiteY49" fmla="*/ 844373 h 6460303"/>
              <a:gd name="connsiteX50" fmla="*/ 351382 w 8396198"/>
              <a:gd name="connsiteY50" fmla="*/ 912748 h 6460303"/>
              <a:gd name="connsiteX51" fmla="*/ 351383 w 8396198"/>
              <a:gd name="connsiteY51" fmla="*/ 912748 h 6460303"/>
              <a:gd name="connsiteX52" fmla="*/ 283008 w 8396198"/>
              <a:gd name="connsiteY52" fmla="*/ 413163 h 646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96198" h="6460303">
                <a:moveTo>
                  <a:pt x="1985184" y="5258093"/>
                </a:moveTo>
                <a:lnTo>
                  <a:pt x="1985184" y="5258093"/>
                </a:lnTo>
                <a:lnTo>
                  <a:pt x="1985184" y="5258093"/>
                </a:lnTo>
                <a:close/>
                <a:moveTo>
                  <a:pt x="7502757" y="0"/>
                </a:moveTo>
                <a:lnTo>
                  <a:pt x="8396198" y="0"/>
                </a:lnTo>
                <a:lnTo>
                  <a:pt x="8388310" y="12898"/>
                </a:lnTo>
                <a:cubicBezTo>
                  <a:pt x="7180160" y="1604189"/>
                  <a:pt x="5972008" y="3195478"/>
                  <a:pt x="4763857" y="4786769"/>
                </a:cubicBezTo>
                <a:cubicBezTo>
                  <a:pt x="4644782" y="4943607"/>
                  <a:pt x="4421110" y="4974220"/>
                  <a:pt x="4264272" y="4855144"/>
                </a:cubicBezTo>
                <a:lnTo>
                  <a:pt x="4264273" y="4855143"/>
                </a:lnTo>
                <a:cubicBezTo>
                  <a:pt x="4107436" y="4736068"/>
                  <a:pt x="4076824" y="4512397"/>
                  <a:pt x="4195899" y="4355559"/>
                </a:cubicBezTo>
                <a:close/>
                <a:moveTo>
                  <a:pt x="6516179" y="0"/>
                </a:moveTo>
                <a:lnTo>
                  <a:pt x="7411525" y="0"/>
                </a:lnTo>
                <a:lnTo>
                  <a:pt x="2805577" y="6066627"/>
                </a:lnTo>
                <a:cubicBezTo>
                  <a:pt x="2686501" y="6223464"/>
                  <a:pt x="2462830" y="6254077"/>
                  <a:pt x="2305992" y="6135001"/>
                </a:cubicBezTo>
                <a:lnTo>
                  <a:pt x="2305993" y="6135001"/>
                </a:lnTo>
                <a:cubicBezTo>
                  <a:pt x="2149155" y="6015926"/>
                  <a:pt x="2118543" y="5792254"/>
                  <a:pt x="2237619" y="5635416"/>
                </a:cubicBezTo>
                <a:close/>
                <a:moveTo>
                  <a:pt x="5529597" y="0"/>
                </a:moveTo>
                <a:lnTo>
                  <a:pt x="6424943" y="0"/>
                </a:lnTo>
                <a:lnTo>
                  <a:pt x="2484768" y="5189719"/>
                </a:lnTo>
                <a:cubicBezTo>
                  <a:pt x="2380577" y="5326952"/>
                  <a:pt x="2196304" y="5367543"/>
                  <a:pt x="2046796" y="5295775"/>
                </a:cubicBezTo>
                <a:lnTo>
                  <a:pt x="1985184" y="5258093"/>
                </a:lnTo>
                <a:lnTo>
                  <a:pt x="1932333" y="5208872"/>
                </a:lnTo>
                <a:cubicBezTo>
                  <a:pt x="1823032" y="5084144"/>
                  <a:pt x="1812619" y="4895741"/>
                  <a:pt x="1916810" y="4758508"/>
                </a:cubicBezTo>
                <a:close/>
                <a:moveTo>
                  <a:pt x="4543018" y="0"/>
                </a:moveTo>
                <a:lnTo>
                  <a:pt x="5438364" y="0"/>
                </a:lnTo>
                <a:lnTo>
                  <a:pt x="640552" y="6319336"/>
                </a:lnTo>
                <a:cubicBezTo>
                  <a:pt x="521476" y="6476174"/>
                  <a:pt x="297805" y="6506786"/>
                  <a:pt x="140967" y="6387711"/>
                </a:cubicBezTo>
                <a:lnTo>
                  <a:pt x="140968" y="6387711"/>
                </a:lnTo>
                <a:cubicBezTo>
                  <a:pt x="-15870" y="6268635"/>
                  <a:pt x="-46482" y="6044964"/>
                  <a:pt x="72594" y="5888126"/>
                </a:cubicBezTo>
                <a:close/>
                <a:moveTo>
                  <a:pt x="3556436" y="0"/>
                </a:moveTo>
                <a:lnTo>
                  <a:pt x="4451782" y="0"/>
                </a:lnTo>
                <a:lnTo>
                  <a:pt x="711634" y="4926258"/>
                </a:lnTo>
                <a:cubicBezTo>
                  <a:pt x="592557" y="5083097"/>
                  <a:pt x="368886" y="5113708"/>
                  <a:pt x="212049" y="4994633"/>
                </a:cubicBezTo>
                <a:lnTo>
                  <a:pt x="212050" y="4994633"/>
                </a:lnTo>
                <a:cubicBezTo>
                  <a:pt x="55212" y="4875558"/>
                  <a:pt x="24599" y="4651886"/>
                  <a:pt x="143675" y="4495047"/>
                </a:cubicBezTo>
                <a:close/>
                <a:moveTo>
                  <a:pt x="2569856" y="0"/>
                </a:moveTo>
                <a:lnTo>
                  <a:pt x="3465201" y="0"/>
                </a:lnTo>
                <a:lnTo>
                  <a:pt x="1054005" y="3175856"/>
                </a:lnTo>
                <a:cubicBezTo>
                  <a:pt x="934929" y="3332694"/>
                  <a:pt x="711258" y="3363306"/>
                  <a:pt x="554420" y="3244231"/>
                </a:cubicBezTo>
                <a:lnTo>
                  <a:pt x="554421" y="3244231"/>
                </a:lnTo>
                <a:cubicBezTo>
                  <a:pt x="397583" y="3125155"/>
                  <a:pt x="366971" y="2901484"/>
                  <a:pt x="486047" y="2744646"/>
                </a:cubicBezTo>
                <a:close/>
                <a:moveTo>
                  <a:pt x="1583274" y="0"/>
                </a:moveTo>
                <a:lnTo>
                  <a:pt x="2478619" y="0"/>
                </a:lnTo>
                <a:lnTo>
                  <a:pt x="935829" y="2032053"/>
                </a:lnTo>
                <a:cubicBezTo>
                  <a:pt x="816754" y="2188891"/>
                  <a:pt x="593082" y="2219503"/>
                  <a:pt x="436245" y="2100428"/>
                </a:cubicBezTo>
                <a:lnTo>
                  <a:pt x="436245" y="2100427"/>
                </a:lnTo>
                <a:cubicBezTo>
                  <a:pt x="279408" y="1981352"/>
                  <a:pt x="248796" y="1757681"/>
                  <a:pt x="367872" y="1600843"/>
                </a:cubicBezTo>
                <a:close/>
                <a:moveTo>
                  <a:pt x="596693" y="0"/>
                </a:moveTo>
                <a:lnTo>
                  <a:pt x="1492038" y="0"/>
                </a:lnTo>
                <a:lnTo>
                  <a:pt x="850966" y="844373"/>
                </a:lnTo>
                <a:cubicBezTo>
                  <a:pt x="731891" y="1001211"/>
                  <a:pt x="508219" y="1031824"/>
                  <a:pt x="351382" y="912748"/>
                </a:cubicBezTo>
                <a:lnTo>
                  <a:pt x="351383" y="912748"/>
                </a:lnTo>
                <a:cubicBezTo>
                  <a:pt x="194545" y="793672"/>
                  <a:pt x="163933" y="570001"/>
                  <a:pt x="283008" y="413163"/>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775753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62111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7239842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2C4117-2946-4CAF-A97C-C090DC94FE14}"/>
              </a:ext>
            </a:extLst>
          </p:cNvPr>
          <p:cNvSpPr/>
          <p:nvPr userDrawn="1"/>
        </p:nvSpPr>
        <p:spPr>
          <a:xfrm>
            <a:off x="1" y="0"/>
            <a:ext cx="12192000" cy="6858000"/>
          </a:xfrm>
          <a:prstGeom prst="rect">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8822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Contents slide layout">
    <p:spTree>
      <p:nvGrpSpPr>
        <p:cNvPr id="1" name=""/>
        <p:cNvGrpSpPr/>
        <p:nvPr/>
      </p:nvGrpSpPr>
      <p:grpSpPr>
        <a:xfrm>
          <a:off x="0" y="0"/>
          <a:ext cx="0" cy="0"/>
          <a:chOff x="0" y="0"/>
          <a:chExt cx="0" cy="0"/>
        </a:xfrm>
      </p:grpSpPr>
      <p:sp>
        <p:nvSpPr>
          <p:cNvPr id="3" name="그림 개체 틀 4">
            <a:extLst>
              <a:ext uri="{FF2B5EF4-FFF2-40B4-BE49-F238E27FC236}">
                <a16:creationId xmlns:a16="http://schemas.microsoft.com/office/drawing/2014/main" id="{78365DAA-91AD-4697-ADE8-3F9A839BE698}"/>
              </a:ext>
            </a:extLst>
          </p:cNvPr>
          <p:cNvSpPr>
            <a:spLocks noGrp="1"/>
          </p:cNvSpPr>
          <p:nvPr>
            <p:ph type="pic" idx="16" hasCustomPrompt="1"/>
          </p:nvPr>
        </p:nvSpPr>
        <p:spPr>
          <a:xfrm>
            <a:off x="0" y="0"/>
            <a:ext cx="12192000" cy="4469450"/>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5111441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1701107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737360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6365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E541B56-E562-45F7-AF65-DC212716E3B3}"/>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a:extLst>
              <a:ext uri="{FF2B5EF4-FFF2-40B4-BE49-F238E27FC236}">
                <a16:creationId xmlns:a16="http://schemas.microsoft.com/office/drawing/2014/main"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6138484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875881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149683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256156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742228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0419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4429135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40901730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7840693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917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DFCFA4AC-08CC-42CE-BD01-C191750A04EC}" type="datetimeFigureOut">
              <a:rPr lang="en-US" dirty="0"/>
              <a:t>9/30/2021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9685297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2C4117-2946-4CAF-A97C-C090DC94FE14}"/>
              </a:ext>
            </a:extLst>
          </p:cNvPr>
          <p:cNvSpPr/>
          <p:nvPr userDrawn="1"/>
        </p:nvSpPr>
        <p:spPr>
          <a:xfrm>
            <a:off x="1" y="0"/>
            <a:ext cx="12192000" cy="6858000"/>
          </a:xfrm>
          <a:prstGeom prst="rect">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20577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475448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798717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071308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9604352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956745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169770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BA7A723-92A7-435B-B681-F25B092FEFEB}" type="datetimeFigureOut">
              <a:rPr lang="en-US" dirty="0"/>
              <a:t>9/30/2021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281478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008534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8_Image Layout">
    <p:spTree>
      <p:nvGrpSpPr>
        <p:cNvPr id="1" name=""/>
        <p:cNvGrpSpPr/>
        <p:nvPr/>
      </p:nvGrpSpPr>
      <p:grpSpPr>
        <a:xfrm>
          <a:off x="0" y="0"/>
          <a:ext cx="0" cy="0"/>
          <a:chOff x="0" y="0"/>
          <a:chExt cx="0" cy="0"/>
        </a:xfrm>
      </p:grpSpPr>
      <p:sp>
        <p:nvSpPr>
          <p:cNvPr id="17" name="그림 개체 틀 16">
            <a:extLst>
              <a:ext uri="{FF2B5EF4-FFF2-40B4-BE49-F238E27FC236}">
                <a16:creationId xmlns:a16="http://schemas.microsoft.com/office/drawing/2014/main" id="{07163F96-C234-481E-88AF-E4A1C0E9A1DC}"/>
              </a:ext>
            </a:extLst>
          </p:cNvPr>
          <p:cNvSpPr>
            <a:spLocks noGrp="1"/>
          </p:cNvSpPr>
          <p:nvPr>
            <p:ph type="pic" idx="16" hasCustomPrompt="1"/>
          </p:nvPr>
        </p:nvSpPr>
        <p:spPr>
          <a:xfrm>
            <a:off x="564358" y="1"/>
            <a:ext cx="8396199" cy="6460304"/>
          </a:xfrm>
          <a:custGeom>
            <a:avLst/>
            <a:gdLst>
              <a:gd name="connsiteX0" fmla="*/ 1985184 w 8396198"/>
              <a:gd name="connsiteY0" fmla="*/ 5258093 h 6460303"/>
              <a:gd name="connsiteX1" fmla="*/ 1985184 w 8396198"/>
              <a:gd name="connsiteY1" fmla="*/ 5258093 h 6460303"/>
              <a:gd name="connsiteX2" fmla="*/ 1985184 w 8396198"/>
              <a:gd name="connsiteY2" fmla="*/ 5258093 h 6460303"/>
              <a:gd name="connsiteX3" fmla="*/ 7502757 w 8396198"/>
              <a:gd name="connsiteY3" fmla="*/ 0 h 6460303"/>
              <a:gd name="connsiteX4" fmla="*/ 8396198 w 8396198"/>
              <a:gd name="connsiteY4" fmla="*/ 0 h 6460303"/>
              <a:gd name="connsiteX5" fmla="*/ 8388310 w 8396198"/>
              <a:gd name="connsiteY5" fmla="*/ 12898 h 6460303"/>
              <a:gd name="connsiteX6" fmla="*/ 4763857 w 8396198"/>
              <a:gd name="connsiteY6" fmla="*/ 4786769 h 6460303"/>
              <a:gd name="connsiteX7" fmla="*/ 4264272 w 8396198"/>
              <a:gd name="connsiteY7" fmla="*/ 4855144 h 6460303"/>
              <a:gd name="connsiteX8" fmla="*/ 4264273 w 8396198"/>
              <a:gd name="connsiteY8" fmla="*/ 4855143 h 6460303"/>
              <a:gd name="connsiteX9" fmla="*/ 4195899 w 8396198"/>
              <a:gd name="connsiteY9" fmla="*/ 4355559 h 6460303"/>
              <a:gd name="connsiteX10" fmla="*/ 6516179 w 8396198"/>
              <a:gd name="connsiteY10" fmla="*/ 0 h 6460303"/>
              <a:gd name="connsiteX11" fmla="*/ 7411525 w 8396198"/>
              <a:gd name="connsiteY11" fmla="*/ 0 h 6460303"/>
              <a:gd name="connsiteX12" fmla="*/ 2805577 w 8396198"/>
              <a:gd name="connsiteY12" fmla="*/ 6066627 h 6460303"/>
              <a:gd name="connsiteX13" fmla="*/ 2305992 w 8396198"/>
              <a:gd name="connsiteY13" fmla="*/ 6135001 h 6460303"/>
              <a:gd name="connsiteX14" fmla="*/ 2305993 w 8396198"/>
              <a:gd name="connsiteY14" fmla="*/ 6135001 h 6460303"/>
              <a:gd name="connsiteX15" fmla="*/ 2237619 w 8396198"/>
              <a:gd name="connsiteY15" fmla="*/ 5635416 h 6460303"/>
              <a:gd name="connsiteX16" fmla="*/ 5529597 w 8396198"/>
              <a:gd name="connsiteY16" fmla="*/ 0 h 6460303"/>
              <a:gd name="connsiteX17" fmla="*/ 6424943 w 8396198"/>
              <a:gd name="connsiteY17" fmla="*/ 0 h 6460303"/>
              <a:gd name="connsiteX18" fmla="*/ 2484768 w 8396198"/>
              <a:gd name="connsiteY18" fmla="*/ 5189719 h 6460303"/>
              <a:gd name="connsiteX19" fmla="*/ 2046796 w 8396198"/>
              <a:gd name="connsiteY19" fmla="*/ 5295775 h 6460303"/>
              <a:gd name="connsiteX20" fmla="*/ 1985184 w 8396198"/>
              <a:gd name="connsiteY20" fmla="*/ 5258093 h 6460303"/>
              <a:gd name="connsiteX21" fmla="*/ 1932333 w 8396198"/>
              <a:gd name="connsiteY21" fmla="*/ 5208872 h 6460303"/>
              <a:gd name="connsiteX22" fmla="*/ 1916810 w 8396198"/>
              <a:gd name="connsiteY22" fmla="*/ 4758508 h 6460303"/>
              <a:gd name="connsiteX23" fmla="*/ 4543018 w 8396198"/>
              <a:gd name="connsiteY23" fmla="*/ 0 h 6460303"/>
              <a:gd name="connsiteX24" fmla="*/ 5438364 w 8396198"/>
              <a:gd name="connsiteY24" fmla="*/ 0 h 6460303"/>
              <a:gd name="connsiteX25" fmla="*/ 640552 w 8396198"/>
              <a:gd name="connsiteY25" fmla="*/ 6319336 h 6460303"/>
              <a:gd name="connsiteX26" fmla="*/ 140967 w 8396198"/>
              <a:gd name="connsiteY26" fmla="*/ 6387711 h 6460303"/>
              <a:gd name="connsiteX27" fmla="*/ 140968 w 8396198"/>
              <a:gd name="connsiteY27" fmla="*/ 6387711 h 6460303"/>
              <a:gd name="connsiteX28" fmla="*/ 72594 w 8396198"/>
              <a:gd name="connsiteY28" fmla="*/ 5888126 h 6460303"/>
              <a:gd name="connsiteX29" fmla="*/ 3556436 w 8396198"/>
              <a:gd name="connsiteY29" fmla="*/ 0 h 6460303"/>
              <a:gd name="connsiteX30" fmla="*/ 4451782 w 8396198"/>
              <a:gd name="connsiteY30" fmla="*/ 0 h 6460303"/>
              <a:gd name="connsiteX31" fmla="*/ 711634 w 8396198"/>
              <a:gd name="connsiteY31" fmla="*/ 4926258 h 6460303"/>
              <a:gd name="connsiteX32" fmla="*/ 212049 w 8396198"/>
              <a:gd name="connsiteY32" fmla="*/ 4994633 h 6460303"/>
              <a:gd name="connsiteX33" fmla="*/ 212050 w 8396198"/>
              <a:gd name="connsiteY33" fmla="*/ 4994633 h 6460303"/>
              <a:gd name="connsiteX34" fmla="*/ 143675 w 8396198"/>
              <a:gd name="connsiteY34" fmla="*/ 4495047 h 6460303"/>
              <a:gd name="connsiteX35" fmla="*/ 2569856 w 8396198"/>
              <a:gd name="connsiteY35" fmla="*/ 0 h 6460303"/>
              <a:gd name="connsiteX36" fmla="*/ 3465201 w 8396198"/>
              <a:gd name="connsiteY36" fmla="*/ 0 h 6460303"/>
              <a:gd name="connsiteX37" fmla="*/ 1054005 w 8396198"/>
              <a:gd name="connsiteY37" fmla="*/ 3175856 h 6460303"/>
              <a:gd name="connsiteX38" fmla="*/ 554420 w 8396198"/>
              <a:gd name="connsiteY38" fmla="*/ 3244231 h 6460303"/>
              <a:gd name="connsiteX39" fmla="*/ 554421 w 8396198"/>
              <a:gd name="connsiteY39" fmla="*/ 3244231 h 6460303"/>
              <a:gd name="connsiteX40" fmla="*/ 486047 w 8396198"/>
              <a:gd name="connsiteY40" fmla="*/ 2744646 h 6460303"/>
              <a:gd name="connsiteX41" fmla="*/ 1583274 w 8396198"/>
              <a:gd name="connsiteY41" fmla="*/ 0 h 6460303"/>
              <a:gd name="connsiteX42" fmla="*/ 2478619 w 8396198"/>
              <a:gd name="connsiteY42" fmla="*/ 0 h 6460303"/>
              <a:gd name="connsiteX43" fmla="*/ 935829 w 8396198"/>
              <a:gd name="connsiteY43" fmla="*/ 2032053 h 6460303"/>
              <a:gd name="connsiteX44" fmla="*/ 436245 w 8396198"/>
              <a:gd name="connsiteY44" fmla="*/ 2100428 h 6460303"/>
              <a:gd name="connsiteX45" fmla="*/ 436245 w 8396198"/>
              <a:gd name="connsiteY45" fmla="*/ 2100427 h 6460303"/>
              <a:gd name="connsiteX46" fmla="*/ 367872 w 8396198"/>
              <a:gd name="connsiteY46" fmla="*/ 1600843 h 6460303"/>
              <a:gd name="connsiteX47" fmla="*/ 596693 w 8396198"/>
              <a:gd name="connsiteY47" fmla="*/ 0 h 6460303"/>
              <a:gd name="connsiteX48" fmla="*/ 1492038 w 8396198"/>
              <a:gd name="connsiteY48" fmla="*/ 0 h 6460303"/>
              <a:gd name="connsiteX49" fmla="*/ 850966 w 8396198"/>
              <a:gd name="connsiteY49" fmla="*/ 844373 h 6460303"/>
              <a:gd name="connsiteX50" fmla="*/ 351382 w 8396198"/>
              <a:gd name="connsiteY50" fmla="*/ 912748 h 6460303"/>
              <a:gd name="connsiteX51" fmla="*/ 351383 w 8396198"/>
              <a:gd name="connsiteY51" fmla="*/ 912748 h 6460303"/>
              <a:gd name="connsiteX52" fmla="*/ 283008 w 8396198"/>
              <a:gd name="connsiteY52" fmla="*/ 413163 h 646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96198" h="6460303">
                <a:moveTo>
                  <a:pt x="1985184" y="5258093"/>
                </a:moveTo>
                <a:lnTo>
                  <a:pt x="1985184" y="5258093"/>
                </a:lnTo>
                <a:lnTo>
                  <a:pt x="1985184" y="5258093"/>
                </a:lnTo>
                <a:close/>
                <a:moveTo>
                  <a:pt x="7502757" y="0"/>
                </a:moveTo>
                <a:lnTo>
                  <a:pt x="8396198" y="0"/>
                </a:lnTo>
                <a:lnTo>
                  <a:pt x="8388310" y="12898"/>
                </a:lnTo>
                <a:cubicBezTo>
                  <a:pt x="7180160" y="1604189"/>
                  <a:pt x="5972008" y="3195478"/>
                  <a:pt x="4763857" y="4786769"/>
                </a:cubicBezTo>
                <a:cubicBezTo>
                  <a:pt x="4644782" y="4943607"/>
                  <a:pt x="4421110" y="4974220"/>
                  <a:pt x="4264272" y="4855144"/>
                </a:cubicBezTo>
                <a:lnTo>
                  <a:pt x="4264273" y="4855143"/>
                </a:lnTo>
                <a:cubicBezTo>
                  <a:pt x="4107436" y="4736068"/>
                  <a:pt x="4076824" y="4512397"/>
                  <a:pt x="4195899" y="4355559"/>
                </a:cubicBezTo>
                <a:close/>
                <a:moveTo>
                  <a:pt x="6516179" y="0"/>
                </a:moveTo>
                <a:lnTo>
                  <a:pt x="7411525" y="0"/>
                </a:lnTo>
                <a:lnTo>
                  <a:pt x="2805577" y="6066627"/>
                </a:lnTo>
                <a:cubicBezTo>
                  <a:pt x="2686501" y="6223464"/>
                  <a:pt x="2462830" y="6254077"/>
                  <a:pt x="2305992" y="6135001"/>
                </a:cubicBezTo>
                <a:lnTo>
                  <a:pt x="2305993" y="6135001"/>
                </a:lnTo>
                <a:cubicBezTo>
                  <a:pt x="2149155" y="6015926"/>
                  <a:pt x="2118543" y="5792254"/>
                  <a:pt x="2237619" y="5635416"/>
                </a:cubicBezTo>
                <a:close/>
                <a:moveTo>
                  <a:pt x="5529597" y="0"/>
                </a:moveTo>
                <a:lnTo>
                  <a:pt x="6424943" y="0"/>
                </a:lnTo>
                <a:lnTo>
                  <a:pt x="2484768" y="5189719"/>
                </a:lnTo>
                <a:cubicBezTo>
                  <a:pt x="2380577" y="5326952"/>
                  <a:pt x="2196304" y="5367543"/>
                  <a:pt x="2046796" y="5295775"/>
                </a:cubicBezTo>
                <a:lnTo>
                  <a:pt x="1985184" y="5258093"/>
                </a:lnTo>
                <a:lnTo>
                  <a:pt x="1932333" y="5208872"/>
                </a:lnTo>
                <a:cubicBezTo>
                  <a:pt x="1823032" y="5084144"/>
                  <a:pt x="1812619" y="4895741"/>
                  <a:pt x="1916810" y="4758508"/>
                </a:cubicBezTo>
                <a:close/>
                <a:moveTo>
                  <a:pt x="4543018" y="0"/>
                </a:moveTo>
                <a:lnTo>
                  <a:pt x="5438364" y="0"/>
                </a:lnTo>
                <a:lnTo>
                  <a:pt x="640552" y="6319336"/>
                </a:lnTo>
                <a:cubicBezTo>
                  <a:pt x="521476" y="6476174"/>
                  <a:pt x="297805" y="6506786"/>
                  <a:pt x="140967" y="6387711"/>
                </a:cubicBezTo>
                <a:lnTo>
                  <a:pt x="140968" y="6387711"/>
                </a:lnTo>
                <a:cubicBezTo>
                  <a:pt x="-15870" y="6268635"/>
                  <a:pt x="-46482" y="6044964"/>
                  <a:pt x="72594" y="5888126"/>
                </a:cubicBezTo>
                <a:close/>
                <a:moveTo>
                  <a:pt x="3556436" y="0"/>
                </a:moveTo>
                <a:lnTo>
                  <a:pt x="4451782" y="0"/>
                </a:lnTo>
                <a:lnTo>
                  <a:pt x="711634" y="4926258"/>
                </a:lnTo>
                <a:cubicBezTo>
                  <a:pt x="592557" y="5083097"/>
                  <a:pt x="368886" y="5113708"/>
                  <a:pt x="212049" y="4994633"/>
                </a:cubicBezTo>
                <a:lnTo>
                  <a:pt x="212050" y="4994633"/>
                </a:lnTo>
                <a:cubicBezTo>
                  <a:pt x="55212" y="4875558"/>
                  <a:pt x="24599" y="4651886"/>
                  <a:pt x="143675" y="4495047"/>
                </a:cubicBezTo>
                <a:close/>
                <a:moveTo>
                  <a:pt x="2569856" y="0"/>
                </a:moveTo>
                <a:lnTo>
                  <a:pt x="3465201" y="0"/>
                </a:lnTo>
                <a:lnTo>
                  <a:pt x="1054005" y="3175856"/>
                </a:lnTo>
                <a:cubicBezTo>
                  <a:pt x="934929" y="3332694"/>
                  <a:pt x="711258" y="3363306"/>
                  <a:pt x="554420" y="3244231"/>
                </a:cubicBezTo>
                <a:lnTo>
                  <a:pt x="554421" y="3244231"/>
                </a:lnTo>
                <a:cubicBezTo>
                  <a:pt x="397583" y="3125155"/>
                  <a:pt x="366971" y="2901484"/>
                  <a:pt x="486047" y="2744646"/>
                </a:cubicBezTo>
                <a:close/>
                <a:moveTo>
                  <a:pt x="1583274" y="0"/>
                </a:moveTo>
                <a:lnTo>
                  <a:pt x="2478619" y="0"/>
                </a:lnTo>
                <a:lnTo>
                  <a:pt x="935829" y="2032053"/>
                </a:lnTo>
                <a:cubicBezTo>
                  <a:pt x="816754" y="2188891"/>
                  <a:pt x="593082" y="2219503"/>
                  <a:pt x="436245" y="2100428"/>
                </a:cubicBezTo>
                <a:lnTo>
                  <a:pt x="436245" y="2100427"/>
                </a:lnTo>
                <a:cubicBezTo>
                  <a:pt x="279408" y="1981352"/>
                  <a:pt x="248796" y="1757681"/>
                  <a:pt x="367872" y="1600843"/>
                </a:cubicBezTo>
                <a:close/>
                <a:moveTo>
                  <a:pt x="596693" y="0"/>
                </a:moveTo>
                <a:lnTo>
                  <a:pt x="1492038" y="0"/>
                </a:lnTo>
                <a:lnTo>
                  <a:pt x="850966" y="844373"/>
                </a:lnTo>
                <a:cubicBezTo>
                  <a:pt x="731891" y="1001211"/>
                  <a:pt x="508219" y="1031824"/>
                  <a:pt x="351382" y="912748"/>
                </a:cubicBezTo>
                <a:lnTo>
                  <a:pt x="351383" y="912748"/>
                </a:lnTo>
                <a:cubicBezTo>
                  <a:pt x="194545" y="793672"/>
                  <a:pt x="163933" y="570001"/>
                  <a:pt x="283008" y="413163"/>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93522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a:extLst>
              <a:ext uri="{FF2B5EF4-FFF2-40B4-BE49-F238E27FC236}">
                <a16:creationId xmlns:a16="http://schemas.microsoft.com/office/drawing/2014/main" id="{7B60FE99-DD5E-4D6E-99F4-535645C4CB03}"/>
              </a:ext>
            </a:extLst>
          </p:cNvPr>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192797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2_Contents slide layout">
    <p:spTree>
      <p:nvGrpSpPr>
        <p:cNvPr id="1" name=""/>
        <p:cNvGrpSpPr/>
        <p:nvPr/>
      </p:nvGrpSpPr>
      <p:grpSpPr>
        <a:xfrm>
          <a:off x="0" y="0"/>
          <a:ext cx="0" cy="0"/>
          <a:chOff x="0" y="0"/>
          <a:chExt cx="0" cy="0"/>
        </a:xfrm>
      </p:grpSpPr>
      <p:sp>
        <p:nvSpPr>
          <p:cNvPr id="3" name="그림 개체 틀 4">
            <a:extLst>
              <a:ext uri="{FF2B5EF4-FFF2-40B4-BE49-F238E27FC236}">
                <a16:creationId xmlns:a16="http://schemas.microsoft.com/office/drawing/2014/main" id="{78365DAA-91AD-4697-ADE8-3F9A839BE698}"/>
              </a:ext>
            </a:extLst>
          </p:cNvPr>
          <p:cNvSpPr>
            <a:spLocks noGrp="1"/>
          </p:cNvSpPr>
          <p:nvPr>
            <p:ph type="pic" idx="16" hasCustomPrompt="1"/>
          </p:nvPr>
        </p:nvSpPr>
        <p:spPr>
          <a:xfrm>
            <a:off x="0" y="0"/>
            <a:ext cx="12192000" cy="4469450"/>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0623914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992929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E541B56-E562-45F7-AF65-DC212716E3B3}"/>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a:extLst>
              <a:ext uri="{FF2B5EF4-FFF2-40B4-BE49-F238E27FC236}">
                <a16:creationId xmlns:a16="http://schemas.microsoft.com/office/drawing/2014/main"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3708100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4890782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8520746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35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9/30/2021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62395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9/30/2021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08509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9/30/2021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80421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9/30/2021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50369193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9/30/2021</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660295164"/>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 id="2147483882" r:id="rId23"/>
    <p:sldLayoutId id="2147483883" r:id="rId24"/>
    <p:sldLayoutId id="2147483884" r:id="rId25"/>
    <p:sldLayoutId id="2147483885" r:id="rId26"/>
    <p:sldLayoutId id="2147483886" r:id="rId27"/>
    <p:sldLayoutId id="2147483887" r:id="rId28"/>
    <p:sldLayoutId id="2147483888" r:id="rId29"/>
    <p:sldLayoutId id="2147483889" r:id="rId30"/>
    <p:sldLayoutId id="2147483890" r:id="rId31"/>
    <p:sldLayoutId id="2147483891" r:id="rId32"/>
    <p:sldLayoutId id="2147483892" r:id="rId33"/>
    <p:sldLayoutId id="2147483893" r:id="rId34"/>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2" r:id="rId3"/>
    <p:sldLayoutId id="2147483731" r:id="rId4"/>
    <p:sldLayoutId id="2147483732" r:id="rId5"/>
    <p:sldLayoutId id="2147483736" r:id="rId6"/>
    <p:sldLayoutId id="2147483737" r:id="rId7"/>
    <p:sldLayoutId id="2147483740" r:id="rId8"/>
    <p:sldLayoutId id="2147483739" r:id="rId9"/>
    <p:sldLayoutId id="2147483744" r:id="rId10"/>
    <p:sldLayoutId id="2147483745" r:id="rId11"/>
    <p:sldLayoutId id="2147483748" r:id="rId12"/>
    <p:sldLayoutId id="2147483749" r:id="rId13"/>
    <p:sldLayoutId id="2147483750" r:id="rId14"/>
    <p:sldLayoutId id="2147483747" r:id="rId15"/>
    <p:sldLayoutId id="2147483746" r:id="rId16"/>
    <p:sldLayoutId id="2147483751" r:id="rId17"/>
    <p:sldLayoutId id="2147483752" r:id="rId18"/>
    <p:sldLayoutId id="2147483753" r:id="rId19"/>
    <p:sldLayoutId id="2147483733" r:id="rId20"/>
    <p:sldLayoutId id="2147483734" r:id="rId2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741"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3.png"/><Relationship Id="rId2" Type="http://schemas.openxmlformats.org/officeDocument/2006/relationships/hyperlink" Target="mailto:yvesnamarcelin48@gmail.com" TargetMode="External"/><Relationship Id="rId1" Type="http://schemas.openxmlformats.org/officeDocument/2006/relationships/slideLayout" Target="../slideLayouts/slideLayout12.xml"/><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github.com/Yvesie67/Capstone_Project#capstone_project" TargetMode="Externa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5.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0F8743-FFB4-4FAE-8605-DEE70EC88649}"/>
              </a:ext>
            </a:extLst>
          </p:cNvPr>
          <p:cNvSpPr/>
          <p:nvPr/>
        </p:nvSpPr>
        <p:spPr>
          <a:xfrm>
            <a:off x="0" y="208064"/>
            <a:ext cx="12192000" cy="664993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p:txBody>
      </p:sp>
      <p:sp>
        <p:nvSpPr>
          <p:cNvPr id="13" name="TextBox 12">
            <a:extLst>
              <a:ext uri="{FF2B5EF4-FFF2-40B4-BE49-F238E27FC236}">
                <a16:creationId xmlns:a16="http://schemas.microsoft.com/office/drawing/2014/main" id="{C221F751-3C5B-4561-AD14-8637C5B66736}"/>
              </a:ext>
            </a:extLst>
          </p:cNvPr>
          <p:cNvSpPr txBox="1"/>
          <p:nvPr/>
        </p:nvSpPr>
        <p:spPr>
          <a:xfrm>
            <a:off x="220999" y="259256"/>
            <a:ext cx="6133792" cy="3046988"/>
          </a:xfrm>
          <a:prstGeom prst="rect">
            <a:avLst/>
          </a:prstGeom>
          <a:noFill/>
        </p:spPr>
        <p:txBody>
          <a:bodyPr wrap="square" lIns="91440" tIns="45720" rIns="91440" bIns="45720" rtlCol="0" anchor="ctr">
            <a:spAutoFit/>
          </a:bodyPr>
          <a:lstStyle/>
          <a:p>
            <a:pPr algn="just"/>
            <a:r>
              <a:rPr lang="en-US" altLang="ko-KR" sz="9600" b="1" dirty="0">
                <a:latin typeface="+mj-lt"/>
                <a:ea typeface="맑은 고딕"/>
                <a:cs typeface="Arial"/>
              </a:rPr>
              <a:t>Capstone Project</a:t>
            </a:r>
            <a:endParaRPr lang="en-US"/>
          </a:p>
        </p:txBody>
      </p:sp>
      <p:sp>
        <p:nvSpPr>
          <p:cNvPr id="5" name="Rectangle: Rounded Corners 4">
            <a:extLst>
              <a:ext uri="{FF2B5EF4-FFF2-40B4-BE49-F238E27FC236}">
                <a16:creationId xmlns:a16="http://schemas.microsoft.com/office/drawing/2014/main" id="{3D796A18-BDED-4F2D-B584-58C815702D68}"/>
              </a:ext>
            </a:extLst>
          </p:cNvPr>
          <p:cNvSpPr/>
          <p:nvPr/>
        </p:nvSpPr>
        <p:spPr>
          <a:xfrm>
            <a:off x="217714" y="4868164"/>
            <a:ext cx="4528458" cy="21996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err="1">
                <a:solidFill>
                  <a:schemeClr val="tx1"/>
                </a:solidFill>
              </a:rPr>
              <a:t>Yvesna</a:t>
            </a:r>
            <a:r>
              <a:rPr lang="en-US" dirty="0">
                <a:solidFill>
                  <a:schemeClr val="tx1"/>
                </a:solidFill>
              </a:rPr>
              <a:t> MARCELIN</a:t>
            </a:r>
          </a:p>
          <a:p>
            <a:r>
              <a:rPr lang="en-US" dirty="0">
                <a:solidFill>
                  <a:schemeClr val="tx1"/>
                </a:solidFill>
                <a:hlinkClick r:id="rId2">
                  <a:extLst>
                    <a:ext uri="{A12FA001-AC4F-418D-AE19-62706E023703}">
                      <ahyp:hlinkClr xmlns:ahyp="http://schemas.microsoft.com/office/drawing/2018/hyperlinkcolor" val="tx"/>
                    </a:ext>
                  </a:extLst>
                </a:hlinkClick>
              </a:rPr>
              <a:t>yvesnamarcelin48@gmail.com</a:t>
            </a:r>
            <a:endParaRPr lang="en-US" dirty="0">
              <a:solidFill>
                <a:schemeClr val="tx1"/>
              </a:solidFill>
            </a:endParaRPr>
          </a:p>
          <a:p>
            <a:endParaRPr lang="en-US" dirty="0">
              <a:solidFill>
                <a:schemeClr val="tx1"/>
              </a:solidFill>
            </a:endParaRPr>
          </a:p>
        </p:txBody>
      </p:sp>
      <p:pic>
        <p:nvPicPr>
          <p:cNvPr id="7" name="Picture 6">
            <a:extLst>
              <a:ext uri="{FF2B5EF4-FFF2-40B4-BE49-F238E27FC236}">
                <a16:creationId xmlns:a16="http://schemas.microsoft.com/office/drawing/2014/main" id="{1B304A3D-AF83-44FD-B328-551FC2884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228" y="2960914"/>
            <a:ext cx="6879772" cy="3897086"/>
          </a:xfrm>
          <a:prstGeom prst="rect">
            <a:avLst/>
          </a:prstGeom>
          <a:ln>
            <a:noFill/>
          </a:ln>
          <a:effectLst>
            <a:softEdge rad="112500"/>
          </a:effec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4403F89-8EE0-402A-BF03-8E7250023295}"/>
                  </a:ext>
                </a:extLst>
              </p14:cNvPr>
              <p14:cNvContentPartPr/>
              <p14:nvPr/>
            </p14:nvContentPartPr>
            <p14:xfrm>
              <a:off x="-819509" y="1107056"/>
              <a:ext cx="19050" cy="19050"/>
            </p14:xfrm>
          </p:contentPart>
        </mc:Choice>
        <mc:Fallback xmlns="">
          <p:pic>
            <p:nvPicPr>
              <p:cNvPr id="3" name="Ink 2">
                <a:extLst>
                  <a:ext uri="{FF2B5EF4-FFF2-40B4-BE49-F238E27FC236}">
                    <a16:creationId xmlns:a16="http://schemas.microsoft.com/office/drawing/2014/main" id="{74403F89-8EE0-402A-BF03-8E7250023295}"/>
                  </a:ext>
                </a:extLst>
              </p:cNvPr>
              <p:cNvPicPr/>
              <p:nvPr/>
            </p:nvPicPr>
            <p:blipFill>
              <a:blip r:embed="rId7"/>
              <a:stretch>
                <a:fillRect/>
              </a:stretch>
            </p:blipFill>
            <p:spPr>
              <a:xfrm>
                <a:off x="-889204" y="772000"/>
                <a:ext cx="157976" cy="690282"/>
              </a:xfrm>
              <a:prstGeom prst="rect">
                <a:avLst/>
              </a:prstGeom>
            </p:spPr>
          </p:pic>
        </mc:Fallback>
      </mc:AlternateContent>
    </p:spTree>
    <p:extLst>
      <p:ext uri="{BB962C8B-B14F-4D97-AF65-F5344CB8AC3E}">
        <p14:creationId xmlns:p14="http://schemas.microsoft.com/office/powerpoint/2010/main" val="3032718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4AAD31-26E4-4FEA-9EF9-A2EDED1ED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9672" y="1938028"/>
            <a:ext cx="5031553" cy="3355412"/>
          </a:xfrm>
          <a:prstGeom prst="rect">
            <a:avLst/>
          </a:prstGeom>
          <a:ln>
            <a:noFill/>
          </a:ln>
          <a:effectLst>
            <a:softEdge rad="112500"/>
          </a:effectLst>
        </p:spPr>
      </p:pic>
      <p:sp>
        <p:nvSpPr>
          <p:cNvPr id="4" name="Rectangle: Rounded Corners 3">
            <a:extLst>
              <a:ext uri="{FF2B5EF4-FFF2-40B4-BE49-F238E27FC236}">
                <a16:creationId xmlns:a16="http://schemas.microsoft.com/office/drawing/2014/main" id="{D1942F24-2299-49DB-BCE6-87F2E7A821A2}"/>
              </a:ext>
            </a:extLst>
          </p:cNvPr>
          <p:cNvSpPr/>
          <p:nvPr/>
        </p:nvSpPr>
        <p:spPr>
          <a:xfrm>
            <a:off x="678611" y="1433423"/>
            <a:ext cx="4802036" cy="278920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ea typeface="+mn-lt"/>
                <a:cs typeface="+mn-lt"/>
              </a:rPr>
              <a:t>The job titles do not allow any adequate classification. Some are same but different in their description. So we made a Worl Cloud in order to see the most repeated titles.</a:t>
            </a:r>
          </a:p>
          <a:p>
            <a:pPr algn="ctr"/>
            <a:endParaRPr lang="en-US" dirty="0"/>
          </a:p>
        </p:txBody>
      </p:sp>
      <p:cxnSp>
        <p:nvCxnSpPr>
          <p:cNvPr id="6" name="Straight Arrow Connector 5">
            <a:extLst>
              <a:ext uri="{FF2B5EF4-FFF2-40B4-BE49-F238E27FC236}">
                <a16:creationId xmlns:a16="http://schemas.microsoft.com/office/drawing/2014/main" id="{0FAAEC59-C57B-4FD9-A7D2-701EB7147374}"/>
              </a:ext>
            </a:extLst>
          </p:cNvPr>
          <p:cNvCxnSpPr/>
          <p:nvPr/>
        </p:nvCxnSpPr>
        <p:spPr>
          <a:xfrm flipH="1">
            <a:off x="850240" y="2021996"/>
            <a:ext cx="1" cy="1293960"/>
          </a:xfrm>
          <a:prstGeom prst="straightConnector1">
            <a:avLst/>
          </a:prstGeom>
          <a:ln/>
        </p:spPr>
        <p:style>
          <a:lnRef idx="3">
            <a:schemeClr val="dk1"/>
          </a:lnRef>
          <a:fillRef idx="0">
            <a:schemeClr val="dk1"/>
          </a:fillRef>
          <a:effectRef idx="2">
            <a:schemeClr val="dk1"/>
          </a:effectRef>
          <a:fontRef idx="minor">
            <a:schemeClr val="tx1"/>
          </a:fontRef>
        </p:style>
      </p:cxnSp>
      <p:pic>
        <p:nvPicPr>
          <p:cNvPr id="7" name="Picture 7" descr="Icon, company name&#10;&#10;Description automatically generated">
            <a:extLst>
              <a:ext uri="{FF2B5EF4-FFF2-40B4-BE49-F238E27FC236}">
                <a16:creationId xmlns:a16="http://schemas.microsoft.com/office/drawing/2014/main" id="{2B1DA039-E2F9-4005-8A10-11BE76C4DF0D}"/>
              </a:ext>
            </a:extLst>
          </p:cNvPr>
          <p:cNvPicPr>
            <a:picLocks noChangeAspect="1"/>
          </p:cNvPicPr>
          <p:nvPr/>
        </p:nvPicPr>
        <p:blipFill>
          <a:blip r:embed="rId3"/>
          <a:stretch>
            <a:fillRect/>
          </a:stretch>
        </p:blipFill>
        <p:spPr>
          <a:xfrm>
            <a:off x="1647645" y="3675617"/>
            <a:ext cx="2886973" cy="2957332"/>
          </a:xfrm>
          <a:prstGeom prst="rect">
            <a:avLst/>
          </a:prstGeom>
          <a:ln>
            <a:noFill/>
          </a:ln>
          <a:effectLst>
            <a:softEdge rad="112500"/>
          </a:effectLst>
        </p:spPr>
      </p:pic>
      <p:sp>
        <p:nvSpPr>
          <p:cNvPr id="3" name="Rectangle: Rounded Corners 2">
            <a:extLst>
              <a:ext uri="{FF2B5EF4-FFF2-40B4-BE49-F238E27FC236}">
                <a16:creationId xmlns:a16="http://schemas.microsoft.com/office/drawing/2014/main" id="{F93FC830-FDB6-4BBD-B86C-6FFFCE534F21}"/>
              </a:ext>
            </a:extLst>
          </p:cNvPr>
          <p:cNvSpPr/>
          <p:nvPr/>
        </p:nvSpPr>
        <p:spPr>
          <a:xfrm>
            <a:off x="736120" y="455764"/>
            <a:ext cx="7016147" cy="1063923"/>
          </a:xfrm>
          <a:prstGeom prst="roundRect">
            <a:avLst/>
          </a:prstGeom>
          <a:solidFill>
            <a:schemeClr val="bg1">
              <a:lumMod val="9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200" b="1" dirty="0">
                <a:solidFill>
                  <a:schemeClr val="tx1"/>
                </a:solidFill>
                <a:ea typeface="+mn-lt"/>
                <a:cs typeface="+mn-lt"/>
              </a:rPr>
              <a:t>The most recurrent job title terms</a:t>
            </a:r>
            <a:endParaRPr lang="en-US" sz="3200" dirty="0">
              <a:solidFill>
                <a:schemeClr val="tx1"/>
              </a:solidFill>
            </a:endParaRPr>
          </a:p>
        </p:txBody>
      </p:sp>
    </p:spTree>
    <p:extLst>
      <p:ext uri="{BB962C8B-B14F-4D97-AF65-F5344CB8AC3E}">
        <p14:creationId xmlns:p14="http://schemas.microsoft.com/office/powerpoint/2010/main" val="225426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80" name="Rectangle 130">
            <a:extLst>
              <a:ext uri="{FF2B5EF4-FFF2-40B4-BE49-F238E27FC236}">
                <a16:creationId xmlns:a16="http://schemas.microsoft.com/office/drawing/2014/main" id="{7E715924-CF02-459E-B0F2-183E0AB7EAE7}"/>
              </a:ext>
            </a:extLst>
          </p:cNvPr>
          <p:cNvSpPr/>
          <p:nvPr/>
        </p:nvSpPr>
        <p:spPr>
          <a:xfrm>
            <a:off x="9369392" y="3771932"/>
            <a:ext cx="300884" cy="30225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82" name="Donut 39">
            <a:extLst>
              <a:ext uri="{FF2B5EF4-FFF2-40B4-BE49-F238E27FC236}">
                <a16:creationId xmlns:a16="http://schemas.microsoft.com/office/drawing/2014/main" id="{0295DA66-EC3F-4915-A891-BF6BC9115E09}"/>
              </a:ext>
            </a:extLst>
          </p:cNvPr>
          <p:cNvSpPr/>
          <p:nvPr/>
        </p:nvSpPr>
        <p:spPr>
          <a:xfrm>
            <a:off x="5372715" y="3746825"/>
            <a:ext cx="359332" cy="3593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pic>
        <p:nvPicPr>
          <p:cNvPr id="7" name="Picture 6">
            <a:extLst>
              <a:ext uri="{FF2B5EF4-FFF2-40B4-BE49-F238E27FC236}">
                <a16:creationId xmlns:a16="http://schemas.microsoft.com/office/drawing/2014/main" id="{9EE85B05-5416-4025-9CB1-5288F8A22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602" y="2403255"/>
            <a:ext cx="6601429" cy="3769045"/>
          </a:xfrm>
          <a:prstGeom prst="rect">
            <a:avLst/>
          </a:prstGeom>
        </p:spPr>
      </p:pic>
      <p:sp>
        <p:nvSpPr>
          <p:cNvPr id="8" name="Rectangle: Rounded Corners 7">
            <a:extLst>
              <a:ext uri="{FF2B5EF4-FFF2-40B4-BE49-F238E27FC236}">
                <a16:creationId xmlns:a16="http://schemas.microsoft.com/office/drawing/2014/main" id="{AF71A0CA-F8B5-4627-A1E5-3884C23B203C}"/>
              </a:ext>
            </a:extLst>
          </p:cNvPr>
          <p:cNvSpPr/>
          <p:nvPr/>
        </p:nvSpPr>
        <p:spPr>
          <a:xfrm>
            <a:off x="571220" y="2072576"/>
            <a:ext cx="3767908" cy="19858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Arial"/>
                <a:cs typeface="Arial"/>
              </a:rPr>
              <a:t>By classifying the domains, Management remains the most requested domain, followed by Human and Social Sciences, for example Education Science.</a:t>
            </a:r>
          </a:p>
        </p:txBody>
      </p:sp>
      <p:pic>
        <p:nvPicPr>
          <p:cNvPr id="3" name="Picture 3" descr="Icon&#10;&#10;Description automatically generated">
            <a:extLst>
              <a:ext uri="{FF2B5EF4-FFF2-40B4-BE49-F238E27FC236}">
                <a16:creationId xmlns:a16="http://schemas.microsoft.com/office/drawing/2014/main" id="{0EEF05AE-9B63-4B95-A7B2-6C1DD9974EB3}"/>
              </a:ext>
            </a:extLst>
          </p:cNvPr>
          <p:cNvPicPr>
            <a:picLocks noChangeAspect="1"/>
          </p:cNvPicPr>
          <p:nvPr/>
        </p:nvPicPr>
        <p:blipFill>
          <a:blip r:embed="rId3"/>
          <a:stretch>
            <a:fillRect/>
          </a:stretch>
        </p:blipFill>
        <p:spPr>
          <a:xfrm>
            <a:off x="943154" y="4285890"/>
            <a:ext cx="3045124" cy="2053088"/>
          </a:xfrm>
          <a:prstGeom prst="rect">
            <a:avLst/>
          </a:prstGeom>
        </p:spPr>
      </p:pic>
      <p:sp>
        <p:nvSpPr>
          <p:cNvPr id="4" name="Rectangle: Rounded Corners 3">
            <a:extLst>
              <a:ext uri="{FF2B5EF4-FFF2-40B4-BE49-F238E27FC236}">
                <a16:creationId xmlns:a16="http://schemas.microsoft.com/office/drawing/2014/main" id="{BFF46484-9082-42F9-8DAE-7CA092DF5B23}"/>
              </a:ext>
            </a:extLst>
          </p:cNvPr>
          <p:cNvSpPr/>
          <p:nvPr/>
        </p:nvSpPr>
        <p:spPr>
          <a:xfrm>
            <a:off x="750498" y="427010"/>
            <a:ext cx="6110373" cy="107830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800" b="1" dirty="0">
                <a:solidFill>
                  <a:schemeClr val="tx1"/>
                </a:solidFill>
                <a:ea typeface="+mn-lt"/>
                <a:cs typeface="+mn-lt"/>
              </a:rPr>
              <a:t>Classification of categories of domains</a:t>
            </a:r>
            <a:endParaRPr lang="en-US" sz="2800" dirty="0">
              <a:solidFill>
                <a:schemeClr val="tx1"/>
              </a:solidFill>
            </a:endParaRPr>
          </a:p>
        </p:txBody>
      </p:sp>
    </p:spTree>
    <p:extLst>
      <p:ext uri="{BB962C8B-B14F-4D97-AF65-F5344CB8AC3E}">
        <p14:creationId xmlns:p14="http://schemas.microsoft.com/office/powerpoint/2010/main" val="796841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8F0559-5EB2-462F-ABB0-2820667CD9FD}"/>
              </a:ext>
            </a:extLst>
          </p:cNvPr>
          <p:cNvSpPr/>
          <p:nvPr/>
        </p:nvSpPr>
        <p:spPr>
          <a:xfrm>
            <a:off x="5221858" y="2411084"/>
            <a:ext cx="6038488" cy="378124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a:xfrm>
            <a:off x="6357514" y="1948112"/>
            <a:ext cx="4609057" cy="447289"/>
          </a:xfrm>
        </p:spPr>
        <p:txBody>
          <a:bodyPr>
            <a:noAutofit/>
          </a:bodyPr>
          <a:lstStyle/>
          <a:p>
            <a:r>
              <a:rPr lang="en-US" sz="2000" b="1" dirty="0">
                <a:solidFill>
                  <a:schemeClr val="tx1"/>
                </a:solidFill>
                <a:cs typeface="Arial"/>
              </a:rPr>
              <a:t>Some machine learning models</a:t>
            </a:r>
            <a:endParaRPr lang="en-US" sz="2000" b="1" dirty="0">
              <a:solidFill>
                <a:schemeClr val="tx1"/>
              </a:solidFill>
            </a:endParaRPr>
          </a:p>
        </p:txBody>
      </p:sp>
      <p:graphicFrame>
        <p:nvGraphicFramePr>
          <p:cNvPr id="6" name="Table 5">
            <a:extLst>
              <a:ext uri="{FF2B5EF4-FFF2-40B4-BE49-F238E27FC236}">
                <a16:creationId xmlns:a16="http://schemas.microsoft.com/office/drawing/2014/main" id="{D36E25AA-2DDA-4320-B551-8BE75DCF5597}"/>
              </a:ext>
            </a:extLst>
          </p:cNvPr>
          <p:cNvGraphicFramePr>
            <a:graphicFrameLocks noGrp="1"/>
          </p:cNvGraphicFramePr>
          <p:nvPr>
            <p:extLst>
              <p:ext uri="{D42A27DB-BD31-4B8C-83A1-F6EECF244321}">
                <p14:modId xmlns:p14="http://schemas.microsoft.com/office/powerpoint/2010/main" val="1468030838"/>
              </p:ext>
            </p:extLst>
          </p:nvPr>
        </p:nvGraphicFramePr>
        <p:xfrm>
          <a:off x="5233357" y="2429773"/>
          <a:ext cx="6030056" cy="3782092"/>
        </p:xfrm>
        <a:graphic>
          <a:graphicData uri="http://schemas.openxmlformats.org/drawingml/2006/table">
            <a:tbl>
              <a:tblPr/>
              <a:tblGrid>
                <a:gridCol w="2055962">
                  <a:extLst>
                    <a:ext uri="{9D8B030D-6E8A-4147-A177-3AD203B41FA5}">
                      <a16:colId xmlns:a16="http://schemas.microsoft.com/office/drawing/2014/main" val="3653382973"/>
                    </a:ext>
                  </a:extLst>
                </a:gridCol>
                <a:gridCol w="1964075">
                  <a:extLst>
                    <a:ext uri="{9D8B030D-6E8A-4147-A177-3AD203B41FA5}">
                      <a16:colId xmlns:a16="http://schemas.microsoft.com/office/drawing/2014/main" val="4026325933"/>
                    </a:ext>
                  </a:extLst>
                </a:gridCol>
                <a:gridCol w="2010019">
                  <a:extLst>
                    <a:ext uri="{9D8B030D-6E8A-4147-A177-3AD203B41FA5}">
                      <a16:colId xmlns:a16="http://schemas.microsoft.com/office/drawing/2014/main" val="3167211512"/>
                    </a:ext>
                  </a:extLst>
                </a:gridCol>
              </a:tblGrid>
              <a:tr h="517584">
                <a:tc>
                  <a:txBody>
                    <a:bodyPr/>
                    <a:lstStyle/>
                    <a:p>
                      <a:pPr algn="r"/>
                      <a:r>
                        <a:rPr lang="en-US" b="1" dirty="0">
                          <a:solidFill>
                            <a:schemeClr val="tx1"/>
                          </a:solidFill>
                          <a:effectLst/>
                        </a:rPr>
                        <a:t>Names</a:t>
                      </a:r>
                    </a:p>
                  </a:txBody>
                  <a:tcPr anchor="ctr">
                    <a:lnL>
                      <a:noFill/>
                    </a:lnL>
                    <a:lnR>
                      <a:noFill/>
                    </a:lnR>
                    <a:lnT>
                      <a:noFill/>
                    </a:lnT>
                    <a:lnB>
                      <a:noFill/>
                    </a:lnB>
                  </a:tcPr>
                </a:tc>
                <a:tc>
                  <a:txBody>
                    <a:bodyPr/>
                    <a:lstStyle/>
                    <a:p>
                      <a:pPr algn="r"/>
                      <a:r>
                        <a:rPr lang="en-US" b="1" dirty="0">
                          <a:solidFill>
                            <a:schemeClr val="tx1"/>
                          </a:solidFill>
                          <a:effectLst/>
                        </a:rPr>
                        <a:t>Scores</a:t>
                      </a:r>
                    </a:p>
                  </a:txBody>
                  <a:tcPr anchor="ctr">
                    <a:lnL>
                      <a:noFill/>
                    </a:lnL>
                    <a:lnR>
                      <a:noFill/>
                    </a:lnR>
                    <a:lnT>
                      <a:noFill/>
                    </a:lnT>
                    <a:lnB>
                      <a:noFill/>
                    </a:lnB>
                  </a:tcPr>
                </a:tc>
                <a:tc>
                  <a:txBody>
                    <a:bodyPr/>
                    <a:lstStyle/>
                    <a:p>
                      <a:r>
                        <a:rPr lang="en-US" b="1" dirty="0">
                          <a:solidFill>
                            <a:schemeClr val="tx1"/>
                          </a:solidFill>
                          <a:effectLst/>
                        </a:rPr>
                        <a:t>Times</a:t>
                      </a:r>
                      <a:endParaRPr lang="en-US">
                        <a:solidFill>
                          <a:schemeClr val="tx1"/>
                        </a:solidFill>
                      </a:endParaRPr>
                    </a:p>
                  </a:txBody>
                  <a:tcPr>
                    <a:lnL>
                      <a:noFill/>
                    </a:lnL>
                  </a:tcPr>
                </a:tc>
                <a:extLst>
                  <a:ext uri="{0D108BD9-81ED-4DB2-BD59-A6C34878D82A}">
                    <a16:rowId xmlns:a16="http://schemas.microsoft.com/office/drawing/2014/main" val="1619044218"/>
                  </a:ext>
                </a:extLst>
              </a:tr>
              <a:tr h="729129">
                <a:tc>
                  <a:txBody>
                    <a:bodyPr/>
                    <a:lstStyle/>
                    <a:p>
                      <a:pPr algn="r"/>
                      <a:r>
                        <a:rPr lang="en-US" dirty="0">
                          <a:solidFill>
                            <a:schemeClr val="tx1"/>
                          </a:solidFill>
                          <a:effectLst/>
                        </a:rPr>
                        <a:t>Logistic Regression</a:t>
                      </a:r>
                    </a:p>
                  </a:txBody>
                  <a:tcPr anchor="ctr">
                    <a:lnL>
                      <a:noFill/>
                    </a:lnL>
                    <a:lnR>
                      <a:noFill/>
                    </a:lnR>
                    <a:lnT>
                      <a:noFill/>
                    </a:lnT>
                    <a:lnB>
                      <a:noFill/>
                    </a:lnB>
                  </a:tcPr>
                </a:tc>
                <a:tc>
                  <a:txBody>
                    <a:bodyPr/>
                    <a:lstStyle/>
                    <a:p>
                      <a:pPr algn="r"/>
                      <a:r>
                        <a:rPr lang="en-US" dirty="0">
                          <a:solidFill>
                            <a:schemeClr val="tx1"/>
                          </a:solidFill>
                          <a:effectLst/>
                        </a:rPr>
                        <a:t>0.731481</a:t>
                      </a:r>
                    </a:p>
                  </a:txBody>
                  <a:tcPr anchor="ctr">
                    <a:lnL>
                      <a:noFill/>
                    </a:lnL>
                    <a:lnR>
                      <a:noFill/>
                    </a:lnR>
                    <a:lnT>
                      <a:noFill/>
                    </a:lnT>
                    <a:lnB>
                      <a:noFill/>
                    </a:lnB>
                  </a:tcPr>
                </a:tc>
                <a:tc>
                  <a:txBody>
                    <a:bodyPr/>
                    <a:lstStyle/>
                    <a:p>
                      <a:pPr algn="r"/>
                      <a:r>
                        <a:rPr lang="en-US" dirty="0">
                          <a:solidFill>
                            <a:schemeClr val="tx1"/>
                          </a:solidFill>
                          <a:effectLst/>
                        </a:rPr>
                        <a:t>17.898961</a:t>
                      </a:r>
                    </a:p>
                  </a:txBody>
                  <a:tcPr anchor="ctr">
                    <a:lnL>
                      <a:noFill/>
                    </a:lnL>
                    <a:lnR>
                      <a:noFill/>
                    </a:lnR>
                    <a:lnB>
                      <a:noFill/>
                    </a:lnB>
                  </a:tcPr>
                </a:tc>
                <a:extLst>
                  <a:ext uri="{0D108BD9-81ED-4DB2-BD59-A6C34878D82A}">
                    <a16:rowId xmlns:a16="http://schemas.microsoft.com/office/drawing/2014/main" val="2726387040"/>
                  </a:ext>
                </a:extLst>
              </a:tr>
              <a:tr h="646273">
                <a:tc>
                  <a:txBody>
                    <a:bodyPr/>
                    <a:lstStyle/>
                    <a:p>
                      <a:pPr algn="r"/>
                      <a:r>
                        <a:rPr lang="en-US" dirty="0">
                          <a:solidFill>
                            <a:schemeClr val="tx1"/>
                          </a:solidFill>
                          <a:effectLst/>
                        </a:rPr>
                        <a:t>Ridge Classifier</a:t>
                      </a:r>
                    </a:p>
                  </a:txBody>
                  <a:tcPr anchor="ctr">
                    <a:lnL>
                      <a:noFill/>
                    </a:lnL>
                    <a:lnR>
                      <a:noFill/>
                    </a:lnR>
                    <a:lnT>
                      <a:noFill/>
                    </a:lnT>
                    <a:lnB>
                      <a:noFill/>
                    </a:lnB>
                  </a:tcPr>
                </a:tc>
                <a:tc>
                  <a:txBody>
                    <a:bodyPr/>
                    <a:lstStyle/>
                    <a:p>
                      <a:pPr algn="r"/>
                      <a:r>
                        <a:rPr lang="en-US" dirty="0">
                          <a:solidFill>
                            <a:schemeClr val="tx1"/>
                          </a:solidFill>
                          <a:effectLst/>
                        </a:rPr>
                        <a:t>0.781481</a:t>
                      </a:r>
                    </a:p>
                  </a:txBody>
                  <a:tcPr anchor="ctr">
                    <a:lnL>
                      <a:noFill/>
                    </a:lnL>
                    <a:lnR>
                      <a:noFill/>
                    </a:lnR>
                    <a:lnT>
                      <a:noFill/>
                    </a:lnT>
                    <a:lnB>
                      <a:noFill/>
                    </a:lnB>
                  </a:tcPr>
                </a:tc>
                <a:tc>
                  <a:txBody>
                    <a:bodyPr/>
                    <a:lstStyle/>
                    <a:p>
                      <a:pPr algn="r"/>
                      <a:r>
                        <a:rPr lang="en-US" dirty="0">
                          <a:solidFill>
                            <a:schemeClr val="tx1"/>
                          </a:solidFill>
                          <a:effectLst/>
                        </a:rPr>
                        <a:t>2.123926</a:t>
                      </a:r>
                    </a:p>
                  </a:txBody>
                  <a:tcPr anchor="ctr">
                    <a:lnL>
                      <a:noFill/>
                    </a:lnL>
                    <a:lnR>
                      <a:noFill/>
                    </a:lnR>
                    <a:lnT>
                      <a:noFill/>
                    </a:lnT>
                    <a:lnB>
                      <a:noFill/>
                    </a:lnB>
                  </a:tcPr>
                </a:tc>
                <a:extLst>
                  <a:ext uri="{0D108BD9-81ED-4DB2-BD59-A6C34878D82A}">
                    <a16:rowId xmlns:a16="http://schemas.microsoft.com/office/drawing/2014/main" val="1409791284"/>
                  </a:ext>
                </a:extLst>
              </a:tr>
              <a:tr h="944553">
                <a:tc>
                  <a:txBody>
                    <a:bodyPr/>
                    <a:lstStyle/>
                    <a:p>
                      <a:pPr algn="r"/>
                      <a:r>
                        <a:rPr lang="en-US" dirty="0">
                          <a:solidFill>
                            <a:schemeClr val="tx1"/>
                          </a:solidFill>
                          <a:effectLst/>
                        </a:rPr>
                        <a:t>RandomForestClassifier</a:t>
                      </a:r>
                    </a:p>
                  </a:txBody>
                  <a:tcPr anchor="ctr">
                    <a:lnL>
                      <a:noFill/>
                    </a:lnL>
                    <a:lnR>
                      <a:noFill/>
                    </a:lnR>
                    <a:lnT>
                      <a:noFill/>
                    </a:lnT>
                    <a:lnB>
                      <a:noFill/>
                    </a:lnB>
                  </a:tcPr>
                </a:tc>
                <a:tc>
                  <a:txBody>
                    <a:bodyPr/>
                    <a:lstStyle/>
                    <a:p>
                      <a:pPr algn="r"/>
                      <a:r>
                        <a:rPr lang="en-US" dirty="0">
                          <a:solidFill>
                            <a:schemeClr val="tx1"/>
                          </a:solidFill>
                          <a:effectLst/>
                        </a:rPr>
                        <a:t>0.672222</a:t>
                      </a:r>
                    </a:p>
                  </a:txBody>
                  <a:tcPr anchor="ctr">
                    <a:lnL>
                      <a:noFill/>
                    </a:lnL>
                    <a:lnR>
                      <a:noFill/>
                    </a:lnR>
                    <a:lnT>
                      <a:noFill/>
                    </a:lnT>
                    <a:lnB>
                      <a:noFill/>
                    </a:lnB>
                  </a:tcPr>
                </a:tc>
                <a:tc>
                  <a:txBody>
                    <a:bodyPr/>
                    <a:lstStyle/>
                    <a:p>
                      <a:pPr algn="r"/>
                      <a:r>
                        <a:rPr lang="en-US" dirty="0">
                          <a:solidFill>
                            <a:schemeClr val="tx1"/>
                          </a:solidFill>
                          <a:effectLst/>
                        </a:rPr>
                        <a:t>4.995218</a:t>
                      </a:r>
                    </a:p>
                  </a:txBody>
                  <a:tcPr anchor="ctr">
                    <a:lnL>
                      <a:noFill/>
                    </a:lnL>
                    <a:lnR>
                      <a:noFill/>
                    </a:lnR>
                    <a:lnT>
                      <a:noFill/>
                    </a:lnT>
                    <a:lnB>
                      <a:noFill/>
                    </a:lnB>
                  </a:tcPr>
                </a:tc>
                <a:extLst>
                  <a:ext uri="{0D108BD9-81ED-4DB2-BD59-A6C34878D82A}">
                    <a16:rowId xmlns:a16="http://schemas.microsoft.com/office/drawing/2014/main" val="2658552516"/>
                  </a:ext>
                </a:extLst>
              </a:tr>
              <a:tr h="944553">
                <a:tc>
                  <a:txBody>
                    <a:bodyPr/>
                    <a:lstStyle/>
                    <a:p>
                      <a:pPr algn="r"/>
                      <a:r>
                        <a:rPr lang="en-US" dirty="0">
                          <a:solidFill>
                            <a:schemeClr val="tx1"/>
                          </a:solidFill>
                          <a:effectLst/>
                        </a:rPr>
                        <a:t>KNeighborsClassifier</a:t>
                      </a:r>
                    </a:p>
                  </a:txBody>
                  <a:tcPr anchor="ctr">
                    <a:lnL>
                      <a:noFill/>
                    </a:lnL>
                    <a:lnR>
                      <a:noFill/>
                    </a:lnR>
                    <a:lnT>
                      <a:noFill/>
                    </a:lnT>
                    <a:lnB>
                      <a:noFill/>
                    </a:lnB>
                  </a:tcPr>
                </a:tc>
                <a:tc>
                  <a:txBody>
                    <a:bodyPr/>
                    <a:lstStyle/>
                    <a:p>
                      <a:pPr algn="r"/>
                      <a:r>
                        <a:rPr lang="en-US" dirty="0">
                          <a:solidFill>
                            <a:schemeClr val="tx1"/>
                          </a:solidFill>
                          <a:effectLst/>
                        </a:rPr>
                        <a:t>0.672222</a:t>
                      </a:r>
                    </a:p>
                  </a:txBody>
                  <a:tcPr anchor="ctr">
                    <a:lnL>
                      <a:noFill/>
                    </a:lnL>
                    <a:lnR>
                      <a:noFill/>
                    </a:lnR>
                    <a:lnT>
                      <a:noFill/>
                    </a:lnT>
                    <a:lnB>
                      <a:noFill/>
                    </a:lnB>
                  </a:tcPr>
                </a:tc>
                <a:tc>
                  <a:txBody>
                    <a:bodyPr/>
                    <a:lstStyle/>
                    <a:p>
                      <a:pPr algn="r"/>
                      <a:r>
                        <a:rPr lang="en-US" dirty="0">
                          <a:solidFill>
                            <a:schemeClr val="tx1"/>
                          </a:solidFill>
                          <a:effectLst/>
                        </a:rPr>
                        <a:t>4.221043</a:t>
                      </a:r>
                    </a:p>
                  </a:txBody>
                  <a:tcPr anchor="ctr">
                    <a:lnL>
                      <a:noFill/>
                    </a:lnL>
                    <a:lnR>
                      <a:noFill/>
                    </a:lnR>
                    <a:lnT>
                      <a:noFill/>
                    </a:lnT>
                    <a:lnB>
                      <a:noFill/>
                    </a:lnB>
                  </a:tcPr>
                </a:tc>
                <a:extLst>
                  <a:ext uri="{0D108BD9-81ED-4DB2-BD59-A6C34878D82A}">
                    <a16:rowId xmlns:a16="http://schemas.microsoft.com/office/drawing/2014/main" val="3396064858"/>
                  </a:ext>
                </a:extLst>
              </a:tr>
            </a:tbl>
          </a:graphicData>
        </a:graphic>
      </p:graphicFrame>
      <p:sp>
        <p:nvSpPr>
          <p:cNvPr id="3" name="Rectangle: Rounded Corners 2">
            <a:extLst>
              <a:ext uri="{FF2B5EF4-FFF2-40B4-BE49-F238E27FC236}">
                <a16:creationId xmlns:a16="http://schemas.microsoft.com/office/drawing/2014/main" id="{F0922AEF-B4CD-4576-AB7E-FD9D1DFB516D}"/>
              </a:ext>
            </a:extLst>
          </p:cNvPr>
          <p:cNvSpPr/>
          <p:nvPr/>
        </p:nvSpPr>
        <p:spPr>
          <a:xfrm>
            <a:off x="304802" y="1951009"/>
            <a:ext cx="4830789" cy="45719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Arial"/>
                <a:cs typeface="Arial"/>
              </a:rPr>
              <a:t>We use machine learning </a:t>
            </a:r>
            <a:r>
              <a:rPr lang="en-US" sz="2000" dirty="0">
                <a:solidFill>
                  <a:schemeClr val="tx1"/>
                </a:solidFill>
                <a:latin typeface="Arial"/>
                <a:ea typeface="+mn-lt"/>
                <a:cs typeface="+mn-lt"/>
              </a:rPr>
              <a:t>to find a model that can predict domains categories.</a:t>
            </a:r>
            <a:endParaRPr lang="en-US" sz="2000">
              <a:solidFill>
                <a:schemeClr val="tx1"/>
              </a:solidFill>
              <a:latin typeface="Arial"/>
              <a:cs typeface="Arial"/>
            </a:endParaRPr>
          </a:p>
          <a:p>
            <a:pPr algn="ctr"/>
            <a:r>
              <a:rPr lang="en-US" sz="2000" dirty="0">
                <a:solidFill>
                  <a:schemeClr val="tx1"/>
                </a:solidFill>
                <a:latin typeface="Arial"/>
                <a:ea typeface="+mn-lt"/>
                <a:cs typeface="+mn-lt"/>
              </a:rPr>
              <a:t>We have chosen four models to find the most appropriate.</a:t>
            </a:r>
            <a:endParaRPr lang="en-US">
              <a:solidFill>
                <a:schemeClr val="tx1"/>
              </a:solidFill>
              <a:latin typeface="Arial"/>
              <a:cs typeface="Arial"/>
            </a:endParaRPr>
          </a:p>
          <a:p>
            <a:pPr algn="ctr"/>
            <a:r>
              <a:rPr lang="en-US" sz="2000" dirty="0">
                <a:solidFill>
                  <a:schemeClr val="tx1"/>
                </a:solidFill>
                <a:latin typeface="Arial"/>
                <a:ea typeface="+mn-lt"/>
                <a:cs typeface="+mn-lt"/>
              </a:rPr>
              <a:t>The metrics we will take account to find the most appropriate are: The </a:t>
            </a:r>
            <a:r>
              <a:rPr lang="en-US" sz="2000" b="1" dirty="0">
                <a:solidFill>
                  <a:schemeClr val="tx1"/>
                </a:solidFill>
                <a:latin typeface="Arial"/>
                <a:ea typeface="+mn-lt"/>
                <a:cs typeface="+mn-lt"/>
              </a:rPr>
              <a:t>score </a:t>
            </a:r>
            <a:r>
              <a:rPr lang="en-US" sz="2000" dirty="0">
                <a:solidFill>
                  <a:schemeClr val="tx1"/>
                </a:solidFill>
                <a:latin typeface="Arial"/>
                <a:ea typeface="+mn-lt"/>
                <a:cs typeface="+mn-lt"/>
              </a:rPr>
              <a:t>and the </a:t>
            </a:r>
            <a:r>
              <a:rPr lang="en-US" sz="2000" b="1" dirty="0">
                <a:solidFill>
                  <a:schemeClr val="tx1"/>
                </a:solidFill>
                <a:latin typeface="Arial"/>
                <a:ea typeface="+mn-lt"/>
                <a:cs typeface="+mn-lt"/>
              </a:rPr>
              <a:t>learning speed</a:t>
            </a:r>
            <a:r>
              <a:rPr lang="en-US" sz="2000" dirty="0">
                <a:solidFill>
                  <a:schemeClr val="tx1"/>
                </a:solidFill>
                <a:latin typeface="Arial"/>
                <a:ea typeface="+mn-lt"/>
                <a:cs typeface="+mn-lt"/>
              </a:rPr>
              <a:t>, means the time. If the model has the </a:t>
            </a:r>
            <a:r>
              <a:rPr lang="en-US" sz="2000" b="1" dirty="0">
                <a:solidFill>
                  <a:schemeClr val="tx1"/>
                </a:solidFill>
                <a:latin typeface="Arial"/>
                <a:ea typeface="+mn-lt"/>
                <a:cs typeface="+mn-lt"/>
              </a:rPr>
              <a:t>highest score</a:t>
            </a:r>
            <a:r>
              <a:rPr lang="en-US" sz="2000" dirty="0">
                <a:solidFill>
                  <a:schemeClr val="tx1"/>
                </a:solidFill>
                <a:latin typeface="Arial"/>
                <a:ea typeface="+mn-lt"/>
                <a:cs typeface="+mn-lt"/>
              </a:rPr>
              <a:t> and takes much </a:t>
            </a:r>
            <a:r>
              <a:rPr lang="en-US" sz="2000" b="1" dirty="0">
                <a:solidFill>
                  <a:schemeClr val="tx1"/>
                </a:solidFill>
                <a:latin typeface="Arial"/>
                <a:ea typeface="+mn-lt"/>
                <a:cs typeface="+mn-lt"/>
              </a:rPr>
              <a:t>less time</a:t>
            </a:r>
            <a:r>
              <a:rPr lang="en-US" sz="2000" dirty="0">
                <a:solidFill>
                  <a:schemeClr val="tx1"/>
                </a:solidFill>
                <a:latin typeface="Arial"/>
                <a:ea typeface="+mn-lt"/>
                <a:cs typeface="+mn-lt"/>
              </a:rPr>
              <a:t> to run, it is considered the most appropriate model.</a:t>
            </a:r>
            <a:endParaRPr lang="en-US" sz="2000" dirty="0">
              <a:solidFill>
                <a:schemeClr val="tx1"/>
              </a:solidFill>
              <a:latin typeface="Arial"/>
            </a:endParaRPr>
          </a:p>
        </p:txBody>
      </p:sp>
      <p:sp>
        <p:nvSpPr>
          <p:cNvPr id="5" name="Rectangle: Rounded Corners 4">
            <a:extLst>
              <a:ext uri="{FF2B5EF4-FFF2-40B4-BE49-F238E27FC236}">
                <a16:creationId xmlns:a16="http://schemas.microsoft.com/office/drawing/2014/main" id="{247B6657-9619-44AA-AED8-1E7C5FBA699B}"/>
              </a:ext>
            </a:extLst>
          </p:cNvPr>
          <p:cNvSpPr/>
          <p:nvPr/>
        </p:nvSpPr>
        <p:spPr>
          <a:xfrm>
            <a:off x="692987" y="527651"/>
            <a:ext cx="3781243" cy="92015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Model</a:t>
            </a:r>
            <a:endParaRPr lang="en-US" sz="3600" dirty="0">
              <a:solidFill>
                <a:schemeClr val="tx1"/>
              </a:solidFill>
            </a:endParaRPr>
          </a:p>
        </p:txBody>
      </p:sp>
      <p:pic>
        <p:nvPicPr>
          <p:cNvPr id="8" name="Picture 8">
            <a:extLst>
              <a:ext uri="{FF2B5EF4-FFF2-40B4-BE49-F238E27FC236}">
                <a16:creationId xmlns:a16="http://schemas.microsoft.com/office/drawing/2014/main" id="{1E064A8D-4158-4D72-82CA-7A62AF3EA218}"/>
              </a:ext>
            </a:extLst>
          </p:cNvPr>
          <p:cNvPicPr>
            <a:picLocks noChangeAspect="1"/>
          </p:cNvPicPr>
          <p:nvPr/>
        </p:nvPicPr>
        <p:blipFill>
          <a:blip r:embed="rId2"/>
          <a:stretch>
            <a:fillRect/>
          </a:stretch>
        </p:blipFill>
        <p:spPr>
          <a:xfrm>
            <a:off x="7082285" y="605285"/>
            <a:ext cx="2412521" cy="1334221"/>
          </a:xfrm>
          <a:prstGeom prst="rect">
            <a:avLst/>
          </a:prstGeom>
        </p:spPr>
      </p:pic>
    </p:spTree>
    <p:extLst>
      <p:ext uri="{BB962C8B-B14F-4D97-AF65-F5344CB8AC3E}">
        <p14:creationId xmlns:p14="http://schemas.microsoft.com/office/powerpoint/2010/main" val="1738683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0922AEF-B4CD-4576-AB7E-FD9D1DFB516D}"/>
              </a:ext>
            </a:extLst>
          </p:cNvPr>
          <p:cNvSpPr/>
          <p:nvPr/>
        </p:nvSpPr>
        <p:spPr>
          <a:xfrm>
            <a:off x="7335330" y="1720971"/>
            <a:ext cx="3953770" cy="253041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ea typeface="+mn-lt"/>
                <a:cs typeface="+mn-lt"/>
              </a:rPr>
              <a:t>We build our model with the classification we made with the domains of study.</a:t>
            </a:r>
          </a:p>
          <a:p>
            <a:pPr algn="ctr"/>
            <a:r>
              <a:rPr lang="en-US" sz="2000" dirty="0">
                <a:solidFill>
                  <a:schemeClr val="tx1"/>
                </a:solidFill>
                <a:ea typeface="+mn-lt"/>
                <a:cs typeface="+mn-lt"/>
              </a:rPr>
              <a:t>The model we have chosen here is the Ridge Classifier witch has a </a:t>
            </a:r>
            <a:r>
              <a:rPr lang="en-US" sz="2000" b="1" dirty="0">
                <a:solidFill>
                  <a:schemeClr val="tx1"/>
                </a:solidFill>
                <a:ea typeface="+mn-lt"/>
                <a:cs typeface="+mn-lt"/>
              </a:rPr>
              <a:t>good Accuracy</a:t>
            </a:r>
            <a:r>
              <a:rPr lang="en-US" sz="2000" dirty="0">
                <a:solidFill>
                  <a:schemeClr val="tx1"/>
                </a:solidFill>
                <a:ea typeface="+mn-lt"/>
                <a:cs typeface="+mn-lt"/>
              </a:rPr>
              <a:t>, of </a:t>
            </a:r>
            <a:r>
              <a:rPr lang="en-US" sz="2000" b="1" dirty="0">
                <a:solidFill>
                  <a:schemeClr val="tx1"/>
                </a:solidFill>
                <a:latin typeface="Arial"/>
                <a:ea typeface="+mn-lt"/>
                <a:cs typeface="+mn-lt"/>
              </a:rPr>
              <a:t>78%</a:t>
            </a:r>
            <a:r>
              <a:rPr lang="en-US" sz="2000" dirty="0">
                <a:solidFill>
                  <a:schemeClr val="tx1"/>
                </a:solidFill>
                <a:ea typeface="+mn-lt"/>
                <a:cs typeface="+mn-lt"/>
              </a:rPr>
              <a:t>. And good score for each category.</a:t>
            </a:r>
          </a:p>
        </p:txBody>
      </p:sp>
      <p:sp>
        <p:nvSpPr>
          <p:cNvPr id="5" name="Rectangle: Rounded Corners 4">
            <a:extLst>
              <a:ext uri="{FF2B5EF4-FFF2-40B4-BE49-F238E27FC236}">
                <a16:creationId xmlns:a16="http://schemas.microsoft.com/office/drawing/2014/main" id="{247B6657-9619-44AA-AED8-1E7C5FBA699B}"/>
              </a:ext>
            </a:extLst>
          </p:cNvPr>
          <p:cNvSpPr/>
          <p:nvPr/>
        </p:nvSpPr>
        <p:spPr>
          <a:xfrm>
            <a:off x="692987" y="527651"/>
            <a:ext cx="5132718" cy="819509"/>
          </a:xfrm>
          <a:prstGeom prst="roundRect">
            <a:avLst/>
          </a:prstGeom>
          <a:solidFill>
            <a:schemeClr val="bg1">
              <a:lumMod val="7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200" b="1" dirty="0">
                <a:solidFill>
                  <a:schemeClr val="tx1"/>
                </a:solidFill>
              </a:rPr>
              <a:t>Ridge Classifier </a:t>
            </a:r>
            <a:r>
              <a:rPr lang="en-US" sz="3200" b="1" dirty="0">
                <a:solidFill>
                  <a:schemeClr val="tx1"/>
                </a:solidFill>
                <a:ea typeface="+mn-lt"/>
                <a:cs typeface="+mn-lt"/>
              </a:rPr>
              <a:t>model</a:t>
            </a:r>
            <a:endParaRPr lang="en-US" sz="3200" dirty="0">
              <a:solidFill>
                <a:schemeClr val="tx1"/>
              </a:solidFill>
            </a:endParaRPr>
          </a:p>
        </p:txBody>
      </p:sp>
      <p:pic>
        <p:nvPicPr>
          <p:cNvPr id="4" name="Picture 8">
            <a:extLst>
              <a:ext uri="{FF2B5EF4-FFF2-40B4-BE49-F238E27FC236}">
                <a16:creationId xmlns:a16="http://schemas.microsoft.com/office/drawing/2014/main" id="{52239E4C-8A92-4808-BAA6-0BF574E2B94C}"/>
              </a:ext>
            </a:extLst>
          </p:cNvPr>
          <p:cNvPicPr>
            <a:picLocks noChangeAspect="1"/>
          </p:cNvPicPr>
          <p:nvPr/>
        </p:nvPicPr>
        <p:blipFill>
          <a:blip r:embed="rId2"/>
          <a:stretch>
            <a:fillRect/>
          </a:stretch>
        </p:blipFill>
        <p:spPr>
          <a:xfrm>
            <a:off x="8275609" y="4300267"/>
            <a:ext cx="3001992" cy="2153730"/>
          </a:xfrm>
          <a:prstGeom prst="rect">
            <a:avLst/>
          </a:prstGeom>
        </p:spPr>
      </p:pic>
      <p:sp>
        <p:nvSpPr>
          <p:cNvPr id="9" name="Flowchart: Connector 8">
            <a:extLst>
              <a:ext uri="{FF2B5EF4-FFF2-40B4-BE49-F238E27FC236}">
                <a16:creationId xmlns:a16="http://schemas.microsoft.com/office/drawing/2014/main" id="{57993FFE-C92F-4810-95EC-9F94F832AC0D}"/>
              </a:ext>
            </a:extLst>
          </p:cNvPr>
          <p:cNvSpPr/>
          <p:nvPr/>
        </p:nvSpPr>
        <p:spPr>
          <a:xfrm>
            <a:off x="447138" y="3071003"/>
            <a:ext cx="2472901" cy="2386638"/>
          </a:xfrm>
          <a:prstGeom prst="flowChartConnector">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7EC62D52-57F6-4A94-B47F-0CA92B3CB1EE}"/>
              </a:ext>
            </a:extLst>
          </p:cNvPr>
          <p:cNvSpPr/>
          <p:nvPr/>
        </p:nvSpPr>
        <p:spPr>
          <a:xfrm>
            <a:off x="691552" y="3329795"/>
            <a:ext cx="1984072" cy="1897808"/>
          </a:xfrm>
          <a:prstGeom prst="flowChartConnector">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solidFill>
                  <a:schemeClr val="tx1"/>
                </a:solidFill>
                <a:latin typeface="Arial"/>
                <a:cs typeface="Arial"/>
              </a:rPr>
              <a:t>Ridge Classifier</a:t>
            </a:r>
            <a:endParaRPr lang="en-US" dirty="0">
              <a:solidFill>
                <a:schemeClr val="tx1"/>
              </a:solidFill>
            </a:endParaRPr>
          </a:p>
          <a:p>
            <a:pPr algn="ctr"/>
            <a:r>
              <a:rPr lang="en-US" sz="2000" b="1" dirty="0">
                <a:solidFill>
                  <a:schemeClr val="tx1"/>
                </a:solidFill>
                <a:latin typeface="Arial"/>
                <a:cs typeface="Arial"/>
              </a:rPr>
              <a:t>Scores</a:t>
            </a:r>
          </a:p>
        </p:txBody>
      </p:sp>
      <p:cxnSp>
        <p:nvCxnSpPr>
          <p:cNvPr id="11" name="Straight Arrow Connector 10">
            <a:extLst>
              <a:ext uri="{FF2B5EF4-FFF2-40B4-BE49-F238E27FC236}">
                <a16:creationId xmlns:a16="http://schemas.microsoft.com/office/drawing/2014/main" id="{31C13010-3433-43F5-95BD-6F7D3CF58C10}"/>
              </a:ext>
            </a:extLst>
          </p:cNvPr>
          <p:cNvCxnSpPr/>
          <p:nvPr/>
        </p:nvCxnSpPr>
        <p:spPr>
          <a:xfrm flipV="1">
            <a:off x="2589901" y="3108925"/>
            <a:ext cx="1086931" cy="3220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BE71E474-C2DF-469F-98BF-7582D2923663}"/>
              </a:ext>
            </a:extLst>
          </p:cNvPr>
          <p:cNvCxnSpPr>
            <a:cxnSpLocks/>
          </p:cNvCxnSpPr>
          <p:nvPr/>
        </p:nvCxnSpPr>
        <p:spPr>
          <a:xfrm>
            <a:off x="2877447" y="4609919"/>
            <a:ext cx="986289" cy="2386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671F2FF0-E72F-4777-9A8A-AC91734B2591}"/>
              </a:ext>
            </a:extLst>
          </p:cNvPr>
          <p:cNvCxnSpPr>
            <a:cxnSpLocks/>
          </p:cNvCxnSpPr>
          <p:nvPr/>
        </p:nvCxnSpPr>
        <p:spPr>
          <a:xfrm flipV="1">
            <a:off x="2863070" y="3799036"/>
            <a:ext cx="1000666" cy="345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63B22EC1-567F-4812-AC1C-80C24CA1C65F}"/>
              </a:ext>
            </a:extLst>
          </p:cNvPr>
          <p:cNvCxnSpPr>
            <a:cxnSpLocks/>
          </p:cNvCxnSpPr>
          <p:nvPr/>
        </p:nvCxnSpPr>
        <p:spPr>
          <a:xfrm>
            <a:off x="2920580" y="4207355"/>
            <a:ext cx="1000665" cy="948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FE73D67A-F074-4D5F-9190-CEDB3679C344}"/>
              </a:ext>
            </a:extLst>
          </p:cNvPr>
          <p:cNvCxnSpPr>
            <a:cxnSpLocks/>
          </p:cNvCxnSpPr>
          <p:nvPr/>
        </p:nvCxnSpPr>
        <p:spPr>
          <a:xfrm>
            <a:off x="2704919" y="4969354"/>
            <a:ext cx="900026" cy="5118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Flowchart: Terminator 15">
            <a:extLst>
              <a:ext uri="{FF2B5EF4-FFF2-40B4-BE49-F238E27FC236}">
                <a16:creationId xmlns:a16="http://schemas.microsoft.com/office/drawing/2014/main" id="{CD340E3D-15F0-4CB9-821F-50F174536D68}"/>
              </a:ext>
            </a:extLst>
          </p:cNvPr>
          <p:cNvSpPr/>
          <p:nvPr/>
        </p:nvSpPr>
        <p:spPr>
          <a:xfrm>
            <a:off x="3767946" y="2744364"/>
            <a:ext cx="3263657" cy="53196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          </a:t>
            </a:r>
            <a:r>
              <a:rPr lang="en-US" dirty="0">
                <a:solidFill>
                  <a:schemeClr val="tx1"/>
                </a:solidFill>
              </a:rPr>
              <a:t> Engineering</a:t>
            </a:r>
          </a:p>
        </p:txBody>
      </p:sp>
      <p:sp>
        <p:nvSpPr>
          <p:cNvPr id="17" name="Flowchart: Terminator 16">
            <a:extLst>
              <a:ext uri="{FF2B5EF4-FFF2-40B4-BE49-F238E27FC236}">
                <a16:creationId xmlns:a16="http://schemas.microsoft.com/office/drawing/2014/main" id="{1F2D64E9-0604-461F-ABD7-80429B086D48}"/>
              </a:ext>
            </a:extLst>
          </p:cNvPr>
          <p:cNvSpPr/>
          <p:nvPr/>
        </p:nvSpPr>
        <p:spPr>
          <a:xfrm>
            <a:off x="3926095" y="3434478"/>
            <a:ext cx="3407430" cy="57509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           </a:t>
            </a:r>
            <a:r>
              <a:rPr lang="en-US" dirty="0">
                <a:solidFill>
                  <a:schemeClr val="tx1"/>
                </a:solidFill>
                <a:ea typeface="+mn-lt"/>
                <a:cs typeface="+mn-lt"/>
              </a:rPr>
              <a:t>Management/</a:t>
            </a:r>
          </a:p>
          <a:p>
            <a:pPr algn="ctr"/>
            <a:r>
              <a:rPr lang="en-US" dirty="0">
                <a:solidFill>
                  <a:schemeClr val="tx1"/>
                </a:solidFill>
              </a:rPr>
              <a:t>          Finance/HR</a:t>
            </a:r>
          </a:p>
        </p:txBody>
      </p:sp>
      <p:sp>
        <p:nvSpPr>
          <p:cNvPr id="18" name="Flowchart: Terminator 17">
            <a:extLst>
              <a:ext uri="{FF2B5EF4-FFF2-40B4-BE49-F238E27FC236}">
                <a16:creationId xmlns:a16="http://schemas.microsoft.com/office/drawing/2014/main" id="{ED1693CA-BF10-40E8-8C47-9895BADBAD94}"/>
              </a:ext>
            </a:extLst>
          </p:cNvPr>
          <p:cNvSpPr/>
          <p:nvPr/>
        </p:nvSpPr>
        <p:spPr>
          <a:xfrm>
            <a:off x="4026739" y="4182100"/>
            <a:ext cx="3407430" cy="53196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           </a:t>
            </a:r>
            <a:r>
              <a:rPr lang="en-US" dirty="0">
                <a:solidFill>
                  <a:schemeClr val="tx1"/>
                </a:solidFill>
                <a:ea typeface="+mn-lt"/>
                <a:cs typeface="+mn-lt"/>
              </a:rPr>
              <a:t>Naturel Science</a:t>
            </a:r>
            <a:endParaRPr lang="en-US" dirty="0">
              <a:solidFill>
                <a:schemeClr val="tx1"/>
              </a:solidFill>
            </a:endParaRPr>
          </a:p>
        </p:txBody>
      </p:sp>
      <p:sp>
        <p:nvSpPr>
          <p:cNvPr id="19" name="Flowchart: Terminator 18">
            <a:extLst>
              <a:ext uri="{FF2B5EF4-FFF2-40B4-BE49-F238E27FC236}">
                <a16:creationId xmlns:a16="http://schemas.microsoft.com/office/drawing/2014/main" id="{89183132-CC57-455A-A951-21C882568D73}"/>
              </a:ext>
            </a:extLst>
          </p:cNvPr>
          <p:cNvSpPr/>
          <p:nvPr/>
        </p:nvSpPr>
        <p:spPr>
          <a:xfrm>
            <a:off x="3926096" y="4843458"/>
            <a:ext cx="3522449" cy="53196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      </a:t>
            </a:r>
            <a:r>
              <a:rPr lang="en-US" dirty="0">
                <a:solidFill>
                  <a:schemeClr val="tx1"/>
                </a:solidFill>
              </a:rPr>
              <a:t> </a:t>
            </a:r>
            <a:r>
              <a:rPr lang="en-US" dirty="0">
                <a:solidFill>
                  <a:schemeClr val="tx1"/>
                </a:solidFill>
                <a:ea typeface="+mn-lt"/>
                <a:cs typeface="+mn-lt"/>
              </a:rPr>
              <a:t>   Humanities/Social</a:t>
            </a:r>
            <a:endParaRPr lang="en-US">
              <a:solidFill>
                <a:schemeClr val="tx1"/>
              </a:solidFill>
              <a:ea typeface="+mn-lt"/>
              <a:cs typeface="+mn-lt"/>
            </a:endParaRPr>
          </a:p>
          <a:p>
            <a:pPr algn="ctr"/>
            <a:r>
              <a:rPr lang="en-US" dirty="0">
                <a:solidFill>
                  <a:schemeClr val="tx1"/>
                </a:solidFill>
                <a:ea typeface="+mn-lt"/>
                <a:cs typeface="+mn-lt"/>
              </a:rPr>
              <a:t>       Sciences </a:t>
            </a:r>
            <a:endParaRPr lang="en-US" dirty="0">
              <a:solidFill>
                <a:schemeClr val="tx1"/>
              </a:solidFill>
            </a:endParaRPr>
          </a:p>
        </p:txBody>
      </p:sp>
      <p:sp>
        <p:nvSpPr>
          <p:cNvPr id="20" name="Flowchart: Terminator 19">
            <a:extLst>
              <a:ext uri="{FF2B5EF4-FFF2-40B4-BE49-F238E27FC236}">
                <a16:creationId xmlns:a16="http://schemas.microsoft.com/office/drawing/2014/main" id="{26FD3C88-F036-4C45-B83E-48EB5DEAFD04}"/>
              </a:ext>
            </a:extLst>
          </p:cNvPr>
          <p:cNvSpPr/>
          <p:nvPr/>
        </p:nvSpPr>
        <p:spPr>
          <a:xfrm>
            <a:off x="3767946" y="5533572"/>
            <a:ext cx="4111919" cy="53196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             TIC/Art/Expertise/Others</a:t>
            </a:r>
          </a:p>
        </p:txBody>
      </p:sp>
      <p:sp>
        <p:nvSpPr>
          <p:cNvPr id="21" name="Flowchart: Connector 20">
            <a:extLst>
              <a:ext uri="{FF2B5EF4-FFF2-40B4-BE49-F238E27FC236}">
                <a16:creationId xmlns:a16="http://schemas.microsoft.com/office/drawing/2014/main" id="{62AF7A43-7152-418F-89B1-C9BFDAEF2AC2}"/>
              </a:ext>
            </a:extLst>
          </p:cNvPr>
          <p:cNvSpPr/>
          <p:nvPr/>
        </p:nvSpPr>
        <p:spPr>
          <a:xfrm>
            <a:off x="3768304" y="2740324"/>
            <a:ext cx="1035168" cy="531961"/>
          </a:xfrm>
          <a:prstGeom prst="flowChartConnecto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0.88</a:t>
            </a:r>
            <a:endParaRPr lang="en-US" sz="2000" dirty="0">
              <a:solidFill>
                <a:schemeClr val="tx1"/>
              </a:solidFill>
            </a:endParaRPr>
          </a:p>
        </p:txBody>
      </p:sp>
      <p:sp>
        <p:nvSpPr>
          <p:cNvPr id="22" name="Flowchart: Connector 21">
            <a:extLst>
              <a:ext uri="{FF2B5EF4-FFF2-40B4-BE49-F238E27FC236}">
                <a16:creationId xmlns:a16="http://schemas.microsoft.com/office/drawing/2014/main" id="{692E7C3F-3759-466D-98CF-99C1C8996351}"/>
              </a:ext>
            </a:extLst>
          </p:cNvPr>
          <p:cNvSpPr/>
          <p:nvPr/>
        </p:nvSpPr>
        <p:spPr>
          <a:xfrm>
            <a:off x="3926455" y="3430436"/>
            <a:ext cx="1020790" cy="575093"/>
          </a:xfrm>
          <a:prstGeom prst="flowChartConnecto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rPr>
              <a:t>0.83</a:t>
            </a:r>
          </a:p>
        </p:txBody>
      </p:sp>
      <p:sp>
        <p:nvSpPr>
          <p:cNvPr id="23" name="Flowchart: Connector 22">
            <a:extLst>
              <a:ext uri="{FF2B5EF4-FFF2-40B4-BE49-F238E27FC236}">
                <a16:creationId xmlns:a16="http://schemas.microsoft.com/office/drawing/2014/main" id="{151755CF-BEEB-447F-AAF9-68A6B2F2FD58}"/>
              </a:ext>
            </a:extLst>
          </p:cNvPr>
          <p:cNvSpPr/>
          <p:nvPr/>
        </p:nvSpPr>
        <p:spPr>
          <a:xfrm>
            <a:off x="4027096" y="4178060"/>
            <a:ext cx="963281" cy="531961"/>
          </a:xfrm>
          <a:prstGeom prst="flowChartConnecto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rPr>
              <a:t>0.77</a:t>
            </a:r>
          </a:p>
        </p:txBody>
      </p:sp>
      <p:sp>
        <p:nvSpPr>
          <p:cNvPr id="24" name="Flowchart: Connector 23">
            <a:extLst>
              <a:ext uri="{FF2B5EF4-FFF2-40B4-BE49-F238E27FC236}">
                <a16:creationId xmlns:a16="http://schemas.microsoft.com/office/drawing/2014/main" id="{B7E168C4-A706-4A89-92CA-2D639F3EC100}"/>
              </a:ext>
            </a:extLst>
          </p:cNvPr>
          <p:cNvSpPr/>
          <p:nvPr/>
        </p:nvSpPr>
        <p:spPr>
          <a:xfrm>
            <a:off x="3926453" y="4839417"/>
            <a:ext cx="1049547" cy="531961"/>
          </a:xfrm>
          <a:prstGeom prst="flowChartConnecto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rPr>
              <a:t>0.71</a:t>
            </a:r>
          </a:p>
        </p:txBody>
      </p:sp>
      <p:sp>
        <p:nvSpPr>
          <p:cNvPr id="25" name="Flowchart: Connector 24">
            <a:extLst>
              <a:ext uri="{FF2B5EF4-FFF2-40B4-BE49-F238E27FC236}">
                <a16:creationId xmlns:a16="http://schemas.microsoft.com/office/drawing/2014/main" id="{99EF6524-BB5D-48C1-8D6D-A4A3CBE24775}"/>
              </a:ext>
            </a:extLst>
          </p:cNvPr>
          <p:cNvSpPr/>
          <p:nvPr/>
        </p:nvSpPr>
        <p:spPr>
          <a:xfrm>
            <a:off x="3768304" y="5529531"/>
            <a:ext cx="1063923" cy="531961"/>
          </a:xfrm>
          <a:prstGeom prst="flowChartConnecto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0.57</a:t>
            </a:r>
          </a:p>
        </p:txBody>
      </p:sp>
    </p:spTree>
    <p:extLst>
      <p:ext uri="{BB962C8B-B14F-4D97-AF65-F5344CB8AC3E}">
        <p14:creationId xmlns:p14="http://schemas.microsoft.com/office/powerpoint/2010/main" val="548739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199326-049F-4A35-BC3D-24B6072F7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485" y="1786948"/>
            <a:ext cx="6929154" cy="4868455"/>
          </a:xfrm>
          <a:prstGeom prst="rect">
            <a:avLst/>
          </a:prstGeom>
        </p:spPr>
      </p:pic>
      <p:sp>
        <p:nvSpPr>
          <p:cNvPr id="7" name="Rectangle: Rounded Corners 6">
            <a:extLst>
              <a:ext uri="{FF2B5EF4-FFF2-40B4-BE49-F238E27FC236}">
                <a16:creationId xmlns:a16="http://schemas.microsoft.com/office/drawing/2014/main" id="{E21FC6F8-5A43-407A-A0A9-88544C509C63}"/>
              </a:ext>
            </a:extLst>
          </p:cNvPr>
          <p:cNvSpPr/>
          <p:nvPr/>
        </p:nvSpPr>
        <p:spPr>
          <a:xfrm>
            <a:off x="779253" y="628293"/>
            <a:ext cx="5592788" cy="920150"/>
          </a:xfrm>
          <a:prstGeom prst="roundRect">
            <a:avLst/>
          </a:prstGeom>
          <a:solidFill>
            <a:schemeClr val="bg1">
              <a:lumMod val="95000"/>
            </a:schemeClr>
          </a:solidFill>
          <a:ln>
            <a:solidFill>
              <a:schemeClr val="bg1">
                <a:lumMod val="95000"/>
              </a:schemeClr>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800" b="1">
                <a:solidFill>
                  <a:schemeClr val="tx1"/>
                </a:solidFill>
                <a:ea typeface="+mn-lt"/>
                <a:cs typeface="+mn-lt"/>
              </a:rPr>
              <a:t>Classification ROC </a:t>
            </a:r>
            <a:r>
              <a:rPr lang="en-US" sz="2800" b="1" dirty="0">
                <a:solidFill>
                  <a:schemeClr val="tx1"/>
                </a:solidFill>
                <a:ea typeface="+mn-lt"/>
                <a:cs typeface="+mn-lt"/>
              </a:rPr>
              <a:t>Curve and AUC</a:t>
            </a:r>
            <a:endParaRPr lang="en-US" sz="2800" b="1" dirty="0">
              <a:solidFill>
                <a:schemeClr val="tx1"/>
              </a:solidFill>
            </a:endParaRPr>
          </a:p>
        </p:txBody>
      </p:sp>
      <p:sp>
        <p:nvSpPr>
          <p:cNvPr id="2" name="Rectangle: Rounded Corners 1">
            <a:extLst>
              <a:ext uri="{FF2B5EF4-FFF2-40B4-BE49-F238E27FC236}">
                <a16:creationId xmlns:a16="http://schemas.microsoft.com/office/drawing/2014/main" id="{0E87C833-3557-4672-A9CC-BF8B0AB10FD4}"/>
              </a:ext>
            </a:extLst>
          </p:cNvPr>
          <p:cNvSpPr/>
          <p:nvPr/>
        </p:nvSpPr>
        <p:spPr>
          <a:xfrm>
            <a:off x="247292" y="2396707"/>
            <a:ext cx="3982524" cy="32205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202124"/>
                </a:solidFill>
                <a:latin typeface="Roboto"/>
                <a:ea typeface="Roboto"/>
                <a:cs typeface="Roboto"/>
              </a:rPr>
              <a:t>Her</a:t>
            </a:r>
            <a:r>
              <a:rPr lang="en-US" dirty="0">
                <a:solidFill>
                  <a:schemeClr val="tx1"/>
                </a:solidFill>
                <a:latin typeface="Roboto"/>
                <a:ea typeface="Roboto"/>
                <a:cs typeface="Roboto"/>
              </a:rPr>
              <a:t>e </a:t>
            </a:r>
            <a:r>
              <a:rPr lang="en-US" dirty="0">
                <a:solidFill>
                  <a:schemeClr val="tx1"/>
                </a:solidFill>
                <a:latin typeface="Roboto"/>
                <a:ea typeface="Roboto"/>
                <a:cs typeface="+mn-lt"/>
              </a:rPr>
              <a:t>we have a ROC Curve (</a:t>
            </a:r>
            <a:r>
              <a:rPr lang="en-US" b="1" dirty="0">
                <a:solidFill>
                  <a:schemeClr val="tx1"/>
                </a:solidFill>
                <a:latin typeface="Roboto"/>
                <a:ea typeface="Roboto"/>
                <a:cs typeface="+mn-lt"/>
              </a:rPr>
              <a:t>R</a:t>
            </a:r>
            <a:r>
              <a:rPr lang="en-US" b="1" dirty="0">
                <a:solidFill>
                  <a:schemeClr val="tx1"/>
                </a:solidFill>
                <a:latin typeface="Roboto"/>
                <a:ea typeface="+mn-lt"/>
                <a:cs typeface="+mn-lt"/>
              </a:rPr>
              <a:t>eceiver Operating Characteristic Curve</a:t>
            </a:r>
            <a:r>
              <a:rPr lang="en-US" dirty="0">
                <a:solidFill>
                  <a:schemeClr val="tx1"/>
                </a:solidFill>
                <a:latin typeface="Roboto"/>
                <a:ea typeface="+mn-lt"/>
                <a:cs typeface="+mn-lt"/>
              </a:rPr>
              <a:t>). I</a:t>
            </a:r>
            <a:r>
              <a:rPr lang="en-US" dirty="0">
                <a:solidFill>
                  <a:srgbClr val="202124"/>
                </a:solidFill>
                <a:latin typeface="Roboto"/>
                <a:ea typeface="Roboto"/>
                <a:cs typeface="+mn-lt"/>
              </a:rPr>
              <a:t>t</a:t>
            </a:r>
            <a:r>
              <a:rPr lang="en-US" dirty="0">
                <a:solidFill>
                  <a:srgbClr val="202124"/>
                </a:solidFill>
                <a:latin typeface="Roboto"/>
                <a:ea typeface="Roboto"/>
                <a:cs typeface="Roboto"/>
              </a:rPr>
              <a:t> is a graph showing the performance of our classification model by </a:t>
            </a:r>
            <a:r>
              <a:rPr lang="en-US" dirty="0">
                <a:solidFill>
                  <a:schemeClr val="tx1"/>
                </a:solidFill>
                <a:latin typeface="Roboto"/>
                <a:ea typeface="Roboto"/>
                <a:cs typeface="Roboto"/>
              </a:rPr>
              <a:t>visualization. </a:t>
            </a:r>
            <a:r>
              <a:rPr lang="en-US" dirty="0">
                <a:solidFill>
                  <a:schemeClr val="tx1"/>
                </a:solidFill>
                <a:latin typeface="Roboto"/>
                <a:ea typeface="+mn-lt"/>
                <a:cs typeface="+mn-lt"/>
              </a:rPr>
              <a:t>AUC (</a:t>
            </a:r>
            <a:r>
              <a:rPr lang="en-US" b="1" dirty="0">
                <a:solidFill>
                  <a:schemeClr val="tx1"/>
                </a:solidFill>
                <a:latin typeface="Roboto"/>
                <a:ea typeface="+mn-lt"/>
                <a:cs typeface="+mn-lt"/>
              </a:rPr>
              <a:t>Area under the ROC Curve) </a:t>
            </a:r>
            <a:r>
              <a:rPr lang="en-US" dirty="0">
                <a:solidFill>
                  <a:schemeClr val="tx1"/>
                </a:solidFill>
                <a:latin typeface="Roboto"/>
                <a:ea typeface="+mn-lt"/>
                <a:cs typeface="+mn-lt"/>
              </a:rPr>
              <a:t>provides an aggregate measure of performance across all our possible classification.</a:t>
            </a:r>
            <a:endParaRPr lang="en-US" dirty="0">
              <a:solidFill>
                <a:schemeClr val="tx1"/>
              </a:solidFill>
              <a:latin typeface="Roboto"/>
              <a:ea typeface="Roboto"/>
              <a:cs typeface="+mn-lt"/>
            </a:endParaRPr>
          </a:p>
          <a:p>
            <a:pPr algn="ctr"/>
            <a:endParaRPr lang="en-US" dirty="0">
              <a:solidFill>
                <a:srgbClr val="202124"/>
              </a:solidFill>
              <a:latin typeface="Roboto"/>
              <a:ea typeface="Roboto"/>
              <a:cs typeface="+mn-lt"/>
            </a:endParaRPr>
          </a:p>
          <a:p>
            <a:pPr algn="ctr"/>
            <a:endParaRPr lang="en-US" dirty="0">
              <a:solidFill>
                <a:srgbClr val="202124"/>
              </a:solidFill>
              <a:latin typeface="Roboto"/>
              <a:ea typeface="Roboto"/>
              <a:cs typeface="Roboto"/>
            </a:endParaRPr>
          </a:p>
        </p:txBody>
      </p:sp>
    </p:spTree>
    <p:extLst>
      <p:ext uri="{BB962C8B-B14F-4D97-AF65-F5344CB8AC3E}">
        <p14:creationId xmlns:p14="http://schemas.microsoft.com/office/powerpoint/2010/main" val="2533098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6E1AAF-7713-4186-8D78-9E04FCABA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793" y="2588550"/>
            <a:ext cx="6494846" cy="3770643"/>
          </a:xfrm>
          <a:prstGeom prst="rect">
            <a:avLst/>
          </a:prstGeom>
        </p:spPr>
      </p:pic>
      <p:sp>
        <p:nvSpPr>
          <p:cNvPr id="7" name="Rectangle: Rounded Corners 6">
            <a:extLst>
              <a:ext uri="{FF2B5EF4-FFF2-40B4-BE49-F238E27FC236}">
                <a16:creationId xmlns:a16="http://schemas.microsoft.com/office/drawing/2014/main" id="{41980D8B-65B5-4B15-B102-02638704A0CD}"/>
              </a:ext>
            </a:extLst>
          </p:cNvPr>
          <p:cNvSpPr/>
          <p:nvPr/>
        </p:nvSpPr>
        <p:spPr>
          <a:xfrm>
            <a:off x="721743" y="455764"/>
            <a:ext cx="3752488" cy="92015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Results </a:t>
            </a:r>
            <a:endParaRPr lang="en-US" sz="3600" dirty="0">
              <a:solidFill>
                <a:schemeClr val="tx1"/>
              </a:solidFill>
            </a:endParaRPr>
          </a:p>
        </p:txBody>
      </p:sp>
      <p:sp>
        <p:nvSpPr>
          <p:cNvPr id="2" name="Rectangle: Rounded Corners 1">
            <a:extLst>
              <a:ext uri="{FF2B5EF4-FFF2-40B4-BE49-F238E27FC236}">
                <a16:creationId xmlns:a16="http://schemas.microsoft.com/office/drawing/2014/main" id="{9A1384A8-129E-4C89-8CB2-70E4A9470D9B}"/>
              </a:ext>
            </a:extLst>
          </p:cNvPr>
          <p:cNvSpPr/>
          <p:nvPr/>
        </p:nvSpPr>
        <p:spPr>
          <a:xfrm>
            <a:off x="161029" y="2066027"/>
            <a:ext cx="4600751" cy="428445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2000" dirty="0">
                <a:solidFill>
                  <a:schemeClr val="tx1"/>
                </a:solidFill>
                <a:latin typeface="Arial"/>
                <a:ea typeface="+mn-lt"/>
                <a:cs typeface="+mn-lt"/>
              </a:rPr>
              <a:t>Here we have a graph showing the top 20 of the preeminent words that can classify a domain in our model. Like if we passed the words </a:t>
            </a:r>
            <a:r>
              <a:rPr lang="en-US" sz="2000" b="1" dirty="0">
                <a:solidFill>
                  <a:schemeClr val="tx1"/>
                </a:solidFill>
                <a:latin typeface="Arial"/>
                <a:ea typeface="+mn-lt"/>
                <a:cs typeface="+mn-lt"/>
              </a:rPr>
              <a:t>office</a:t>
            </a:r>
            <a:r>
              <a:rPr lang="en-US" sz="2000" dirty="0">
                <a:solidFill>
                  <a:schemeClr val="tx1"/>
                </a:solidFill>
                <a:latin typeface="Arial"/>
                <a:ea typeface="+mn-lt"/>
                <a:cs typeface="+mn-lt"/>
              </a:rPr>
              <a:t> to the machine, it can predict if it belongs to the domain of </a:t>
            </a:r>
            <a:r>
              <a:rPr lang="en-US" sz="2000" b="1" dirty="0">
                <a:solidFill>
                  <a:schemeClr val="tx1"/>
                </a:solidFill>
                <a:latin typeface="Arial"/>
                <a:ea typeface="+mn-lt"/>
                <a:cs typeface="+mn-lt"/>
              </a:rPr>
              <a:t>Management/ Finance/HR, Natural Science </a:t>
            </a:r>
            <a:r>
              <a:rPr lang="en-US" sz="2000" dirty="0">
                <a:solidFill>
                  <a:schemeClr val="tx1"/>
                </a:solidFill>
                <a:latin typeface="Arial"/>
                <a:ea typeface="+mn-lt"/>
                <a:cs typeface="+mn-lt"/>
              </a:rPr>
              <a:t>or </a:t>
            </a:r>
            <a:r>
              <a:rPr lang="en-US" sz="2000" b="1" dirty="0">
                <a:solidFill>
                  <a:schemeClr val="tx1"/>
                </a:solidFill>
                <a:latin typeface="Arial"/>
                <a:ea typeface="+mn-lt"/>
                <a:cs typeface="+mn-lt"/>
              </a:rPr>
              <a:t>Humanities and Socials Sciences.</a:t>
            </a:r>
            <a:endParaRPr lang="en-US" b="1" dirty="0">
              <a:solidFill>
                <a:schemeClr val="tx1"/>
              </a:solidFill>
              <a:latin typeface="Arial"/>
              <a:cs typeface="Arial"/>
            </a:endParaRPr>
          </a:p>
          <a:p>
            <a:pPr algn="ctr"/>
            <a:endParaRPr lang="en-US" b="1" dirty="0"/>
          </a:p>
          <a:p>
            <a:pPr algn="ctr"/>
            <a:endParaRPr lang="en-US" dirty="0"/>
          </a:p>
        </p:txBody>
      </p:sp>
      <p:sp>
        <p:nvSpPr>
          <p:cNvPr id="3" name="Rectangle: Rounded Corners 2">
            <a:extLst>
              <a:ext uri="{FF2B5EF4-FFF2-40B4-BE49-F238E27FC236}">
                <a16:creationId xmlns:a16="http://schemas.microsoft.com/office/drawing/2014/main" id="{59A27F77-1FEC-445A-B620-A7EB1E91C503}"/>
              </a:ext>
            </a:extLst>
          </p:cNvPr>
          <p:cNvSpPr/>
          <p:nvPr/>
        </p:nvSpPr>
        <p:spPr>
          <a:xfrm>
            <a:off x="6832121" y="1936630"/>
            <a:ext cx="2501660" cy="46007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Preeminent words</a:t>
            </a:r>
          </a:p>
        </p:txBody>
      </p:sp>
    </p:spTree>
    <p:extLst>
      <p:ext uri="{BB962C8B-B14F-4D97-AF65-F5344CB8AC3E}">
        <p14:creationId xmlns:p14="http://schemas.microsoft.com/office/powerpoint/2010/main" val="2072894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F324507-CA2D-4256-BA93-2B721188AFB5}"/>
              </a:ext>
            </a:extLst>
          </p:cNvPr>
          <p:cNvSpPr/>
          <p:nvPr/>
        </p:nvSpPr>
        <p:spPr>
          <a:xfrm>
            <a:off x="808007" y="513273"/>
            <a:ext cx="3076753" cy="920150"/>
          </a:xfrm>
          <a:prstGeom prst="roundRect">
            <a:avLst/>
          </a:prstGeom>
          <a:solidFill>
            <a:schemeClr val="bg1">
              <a:lumMod val="65000"/>
            </a:schemeClr>
          </a:solidFill>
          <a:ln>
            <a:solidFill>
              <a:schemeClr val="bg1">
                <a:lumMod val="95000"/>
              </a:schemeClr>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latin typeface="Arial"/>
                <a:cs typeface="Arial"/>
              </a:rPr>
              <a:t>Conclusion </a:t>
            </a:r>
          </a:p>
        </p:txBody>
      </p:sp>
      <p:sp>
        <p:nvSpPr>
          <p:cNvPr id="7" name="Rectangle: Rounded Corners 6">
            <a:extLst>
              <a:ext uri="{FF2B5EF4-FFF2-40B4-BE49-F238E27FC236}">
                <a16:creationId xmlns:a16="http://schemas.microsoft.com/office/drawing/2014/main" id="{8AEB6A72-2636-4995-B39E-2FC8E4B89CBD}"/>
              </a:ext>
            </a:extLst>
          </p:cNvPr>
          <p:cNvSpPr/>
          <p:nvPr/>
        </p:nvSpPr>
        <p:spPr>
          <a:xfrm>
            <a:off x="304802" y="1720971"/>
            <a:ext cx="10811770" cy="45001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2000">
                <a:solidFill>
                  <a:schemeClr val="tx1"/>
                </a:solidFill>
                <a:latin typeface="Arial"/>
                <a:ea typeface="+mn-lt"/>
                <a:cs typeface="+mn-lt"/>
              </a:rPr>
              <a:t>In short, the goal of this project was to categorize the various domains and then develop a machine learning model to predict which domain category the machine will predict using a word passed as a command.</a:t>
            </a:r>
          </a:p>
          <a:p>
            <a:pPr algn="just"/>
            <a:endParaRPr lang="en-US" dirty="0">
              <a:solidFill>
                <a:schemeClr val="tx1"/>
              </a:solidFill>
              <a:latin typeface="Arial"/>
              <a:cs typeface="Arial"/>
            </a:endParaRPr>
          </a:p>
          <a:p>
            <a:pPr algn="just"/>
            <a:r>
              <a:rPr lang="en-US" sz="2000" dirty="0">
                <a:solidFill>
                  <a:schemeClr val="tx1"/>
                </a:solidFill>
                <a:latin typeface="Arial"/>
                <a:ea typeface="+mn-lt"/>
                <a:cs typeface="+mn-lt"/>
              </a:rPr>
              <a:t>It should be noted that the work here is drawn exclusively from webscrapper data on jobpaw. Therefore, we have job titles, domains, specialties and other variables in English but also in French. With the Natural Language Processing, we have operated </a:t>
            </a:r>
            <a:r>
              <a:rPr lang="en-US" sz="2000">
                <a:solidFill>
                  <a:schemeClr val="tx1"/>
                </a:solidFill>
                <a:latin typeface="Arial"/>
                <a:ea typeface="+mn-lt"/>
                <a:cs typeface="+mn-lt"/>
              </a:rPr>
              <a:t>the main tasks to eliminate the non-desired characters, url etc. Then normalize our </a:t>
            </a:r>
            <a:r>
              <a:rPr lang="en-US" sz="2000" dirty="0">
                <a:solidFill>
                  <a:schemeClr val="tx1"/>
                </a:solidFill>
                <a:latin typeface="Arial"/>
                <a:ea typeface="+mn-lt"/>
                <a:cs typeface="+mn-lt"/>
              </a:rPr>
              <a:t>data: Tokenization, Stemming and Lemmatization. To then make our machine learning model. Our model is thus realized with the data in English.</a:t>
            </a:r>
            <a:endParaRPr lang="en-US" dirty="0">
              <a:solidFill>
                <a:schemeClr val="tx1"/>
              </a:solidFill>
              <a:latin typeface="Arial"/>
              <a:ea typeface="+mn-lt"/>
              <a:cs typeface="+mn-lt"/>
            </a:endParaRPr>
          </a:p>
          <a:p>
            <a:pPr algn="just"/>
            <a:r>
              <a:rPr lang="en-US" sz="2000" dirty="0">
                <a:solidFill>
                  <a:schemeClr val="tx1"/>
                </a:solidFill>
                <a:latin typeface="Arial"/>
                <a:ea typeface="+mn-lt"/>
                <a:cs typeface="+mn-lt"/>
              </a:rPr>
              <a:t>As a new perspective we can try to do a more advanced work with the NLP as an </a:t>
            </a:r>
            <a:r>
              <a:rPr lang="en-US" sz="2000">
                <a:solidFill>
                  <a:schemeClr val="tx1"/>
                </a:solidFill>
                <a:latin typeface="Arial"/>
                <a:ea typeface="+mn-lt"/>
                <a:cs typeface="+mn-lt"/>
              </a:rPr>
              <a:t>automatic translation in order to normalize all our data at once and make a Deep Learning model with a better score.</a:t>
            </a:r>
            <a:endParaRPr lang="en-US" sz="2000">
              <a:solidFill>
                <a:schemeClr val="tx1"/>
              </a:solidFill>
              <a:latin typeface="Arial"/>
            </a:endParaRPr>
          </a:p>
          <a:p>
            <a:pPr algn="just"/>
            <a:endParaRPr lang="en-US" sz="2400" dirty="0"/>
          </a:p>
        </p:txBody>
      </p:sp>
    </p:spTree>
    <p:extLst>
      <p:ext uri="{BB962C8B-B14F-4D97-AF65-F5344CB8AC3E}">
        <p14:creationId xmlns:p14="http://schemas.microsoft.com/office/powerpoint/2010/main" val="52876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90F81B-717B-42F8-A009-CAC0C89D387E}"/>
              </a:ext>
            </a:extLst>
          </p:cNvPr>
          <p:cNvSpPr/>
          <p:nvPr/>
        </p:nvSpPr>
        <p:spPr>
          <a:xfrm>
            <a:off x="290423" y="872706"/>
            <a:ext cx="10840525" cy="56215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a:solidFill>
                  <a:schemeClr val="tx1"/>
                </a:solidFill>
                <a:latin typeface="Arial"/>
                <a:cs typeface="Arial"/>
              </a:rPr>
              <a:t>References:</a:t>
            </a:r>
            <a:endParaRPr lang="en-US" sz="2800" dirty="0">
              <a:solidFill>
                <a:schemeClr val="tx1"/>
              </a:solidFill>
              <a:latin typeface="Arial"/>
              <a:cs typeface="Arial"/>
            </a:endParaRPr>
          </a:p>
          <a:p>
            <a:endParaRPr lang="en-US" sz="2000" dirty="0">
              <a:solidFill>
                <a:schemeClr val="tx1"/>
              </a:solidFill>
            </a:endParaRPr>
          </a:p>
          <a:p>
            <a:r>
              <a:rPr lang="en-US" sz="2000">
                <a:solidFill>
                  <a:schemeClr val="tx1"/>
                </a:solidFill>
              </a:rPr>
              <a:t>Link GitHub for the Project</a:t>
            </a:r>
            <a:r>
              <a:rPr lang="en-US" sz="2000" dirty="0">
                <a:solidFill>
                  <a:schemeClr val="tx1"/>
                </a:solidFill>
                <a:ea typeface="+mn-lt"/>
                <a:cs typeface="+mn-lt"/>
              </a:rPr>
              <a:t>:</a:t>
            </a:r>
            <a:r>
              <a:rPr lang="en-US" dirty="0">
                <a:ea typeface="+mn-lt"/>
                <a:cs typeface="+mn-lt"/>
              </a:rPr>
              <a:t> </a:t>
            </a:r>
            <a:r>
              <a:rPr lang="en-US" dirty="0">
                <a:hlinkClick r:id="rId2"/>
              </a:rPr>
              <a:t>https://github.com/Yvesie67/Capstone_Project#capstone_project</a:t>
            </a:r>
            <a:endParaRPr lang="en-US"/>
          </a:p>
          <a:p>
            <a:endParaRPr lang="en-US" sz="2400" dirty="0"/>
          </a:p>
          <a:p>
            <a:endParaRPr lang="en-US" dirty="0">
              <a:latin typeface="Arial"/>
              <a:cs typeface="Arial"/>
            </a:endParaRPr>
          </a:p>
          <a:p>
            <a:r>
              <a:rPr lang="en-US" sz="2400">
                <a:solidFill>
                  <a:schemeClr val="tx1"/>
                </a:solidFill>
                <a:latin typeface="Arial"/>
                <a:cs typeface="Arial"/>
              </a:rPr>
              <a:t>For more question:</a:t>
            </a:r>
            <a:endParaRPr lang="en-US" sz="2400" dirty="0">
              <a:solidFill>
                <a:schemeClr val="tx1"/>
              </a:solidFill>
              <a:latin typeface="Arial"/>
              <a:cs typeface="Arial"/>
            </a:endParaRPr>
          </a:p>
          <a:p>
            <a:endParaRPr lang="en-US" sz="2400" dirty="0">
              <a:solidFill>
                <a:schemeClr val="tx1"/>
              </a:solidFill>
              <a:latin typeface="Arial"/>
              <a:cs typeface="Arial"/>
            </a:endParaRPr>
          </a:p>
          <a:p>
            <a:endParaRPr lang="en-US" sz="2400" dirty="0">
              <a:solidFill>
                <a:schemeClr val="tx1"/>
              </a:solidFill>
              <a:latin typeface="Arial"/>
              <a:cs typeface="Arial"/>
            </a:endParaRPr>
          </a:p>
          <a:p>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ext Placeholder 3">
            <a:extLst>
              <a:ext uri="{FF2B5EF4-FFF2-40B4-BE49-F238E27FC236}">
                <a16:creationId xmlns:a16="http://schemas.microsoft.com/office/drawing/2014/main" id="{5C624EEA-9C20-4047-A1E8-CD4EA09FD23F}"/>
              </a:ext>
            </a:extLst>
          </p:cNvPr>
          <p:cNvSpPr txBox="1">
            <a:spLocks/>
          </p:cNvSpPr>
          <p:nvPr/>
        </p:nvSpPr>
        <p:spPr>
          <a:xfrm>
            <a:off x="677211" y="3597419"/>
            <a:ext cx="5319048" cy="652361"/>
          </a:xfrm>
          <a:prstGeom prst="rect">
            <a:avLst/>
          </a:prstGeom>
        </p:spPr>
        <p:txBody>
          <a:bodyPr vert="horz" lIns="91440" tIns="45720" rIns="91440" bIns="45720" rtlCol="0" anchor="ctr">
            <a:noAutofit/>
          </a:bodyPr>
          <a:lstStyle>
            <a:lvl1pPr marL="0" indent="0" algn="ctr" defTabSz="914400" rtl="0" eaLnBrk="1" latinLnBrk="0" hangingPunct="1">
              <a:lnSpc>
                <a:spcPct val="95000"/>
              </a:lnSpc>
              <a:spcBef>
                <a:spcPts val="1400"/>
              </a:spcBef>
              <a:spcAft>
                <a:spcPts val="200"/>
              </a:spcAft>
              <a:buClr>
                <a:schemeClr val="accent1"/>
              </a:buClr>
              <a:buSzPct val="80000"/>
              <a:buFont typeface="Arial" pitchFamily="34" charset="0"/>
              <a:buNone/>
              <a:defRPr sz="5400" b="0" kern="1200" spc="10" baseline="0">
                <a:solidFill>
                  <a:schemeClr val="tx1">
                    <a:lumMod val="85000"/>
                    <a:lumOff val="15000"/>
                  </a:schemeClr>
                </a:solidFill>
                <a:latin typeface="+mj-lt"/>
                <a:ea typeface="+mn-ea"/>
                <a:cs typeface="Arial" pitchFamily="34"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571500" indent="-571500">
              <a:buFont typeface="Wingdings" pitchFamily="34" charset="0"/>
              <a:buChar char="§"/>
            </a:pPr>
            <a:r>
              <a:rPr lang="en-US" sz="2400" dirty="0">
                <a:solidFill>
                  <a:schemeClr val="tx1"/>
                </a:solidFill>
                <a:cs typeface="Arial"/>
              </a:rPr>
              <a:t>yvesnamarcelin48@gmail.com</a:t>
            </a:r>
            <a:endParaRPr lang="en-US" sz="2400" dirty="0">
              <a:solidFill>
                <a:schemeClr val="tx1"/>
              </a:solidFill>
            </a:endParaRPr>
          </a:p>
        </p:txBody>
      </p:sp>
      <p:sp>
        <p:nvSpPr>
          <p:cNvPr id="3" name="Rounded Rectangle 3">
            <a:extLst>
              <a:ext uri="{FF2B5EF4-FFF2-40B4-BE49-F238E27FC236}">
                <a16:creationId xmlns:a16="http://schemas.microsoft.com/office/drawing/2014/main" id="{AE95A392-0E92-4E2A-B1A2-57FE4473058C}"/>
              </a:ext>
            </a:extLst>
          </p:cNvPr>
          <p:cNvSpPr>
            <a:spLocks noChangeAspect="1"/>
          </p:cNvSpPr>
          <p:nvPr/>
        </p:nvSpPr>
        <p:spPr>
          <a:xfrm>
            <a:off x="1189828" y="4844002"/>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5" name="Picture 13" descr="Icon&#10;&#10;Description automatically generated">
            <a:extLst>
              <a:ext uri="{FF2B5EF4-FFF2-40B4-BE49-F238E27FC236}">
                <a16:creationId xmlns:a16="http://schemas.microsoft.com/office/drawing/2014/main" id="{5C9265CC-84F5-4F68-8C2C-07D15E2E1E57}"/>
              </a:ext>
            </a:extLst>
          </p:cNvPr>
          <p:cNvPicPr>
            <a:picLocks noChangeAspect="1"/>
          </p:cNvPicPr>
          <p:nvPr/>
        </p:nvPicPr>
        <p:blipFill>
          <a:blip r:embed="rId3"/>
          <a:stretch>
            <a:fillRect/>
          </a:stretch>
        </p:blipFill>
        <p:spPr>
          <a:xfrm>
            <a:off x="2050210" y="4846606"/>
            <a:ext cx="644107" cy="514714"/>
          </a:xfrm>
          <a:prstGeom prst="rect">
            <a:avLst/>
          </a:prstGeom>
        </p:spPr>
      </p:pic>
      <p:sp>
        <p:nvSpPr>
          <p:cNvPr id="11" name="Rounded Rectangle 8">
            <a:extLst>
              <a:ext uri="{FF2B5EF4-FFF2-40B4-BE49-F238E27FC236}">
                <a16:creationId xmlns:a16="http://schemas.microsoft.com/office/drawing/2014/main" id="{2C50BFE9-37E0-4C3E-A118-177945F1048F}"/>
              </a:ext>
            </a:extLst>
          </p:cNvPr>
          <p:cNvSpPr/>
          <p:nvPr/>
        </p:nvSpPr>
        <p:spPr>
          <a:xfrm>
            <a:off x="3027286" y="4844002"/>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1366281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0F8743-FFB4-4FAE-8605-DEE70EC88649}"/>
              </a:ext>
            </a:extLst>
          </p:cNvPr>
          <p:cNvSpPr/>
          <p:nvPr/>
        </p:nvSpPr>
        <p:spPr>
          <a:xfrm>
            <a:off x="86264" y="260161"/>
            <a:ext cx="12105735" cy="659783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221F751-3C5B-4561-AD14-8637C5B66736}"/>
              </a:ext>
            </a:extLst>
          </p:cNvPr>
          <p:cNvSpPr txBox="1"/>
          <p:nvPr/>
        </p:nvSpPr>
        <p:spPr>
          <a:xfrm>
            <a:off x="344438" y="540771"/>
            <a:ext cx="7569132" cy="3231654"/>
          </a:xfrm>
          <a:prstGeom prst="rect">
            <a:avLst/>
          </a:prstGeom>
          <a:noFill/>
        </p:spPr>
        <p:txBody>
          <a:bodyPr wrap="square" lIns="91440" tIns="45720" rIns="91440" bIns="45720" rtlCol="0" anchor="ctr">
            <a:spAutoFit/>
          </a:bodyPr>
          <a:lstStyle/>
          <a:p>
            <a:r>
              <a:rPr lang="en-US" sz="4800" b="1" dirty="0">
                <a:latin typeface="Arial"/>
                <a:ea typeface="+mn-lt"/>
                <a:cs typeface="+mn-lt"/>
              </a:rPr>
              <a:t>Predicting Categories Domains of Job</a:t>
            </a:r>
            <a:r>
              <a:rPr lang="en-US" sz="4000" b="1" dirty="0">
                <a:ea typeface="+mn-lt"/>
                <a:cs typeface="+mn-lt"/>
              </a:rPr>
              <a:t> </a:t>
            </a:r>
            <a:endParaRPr lang="en-US" sz="3600">
              <a:ea typeface="+mn-lt"/>
              <a:cs typeface="+mn-lt"/>
            </a:endParaRPr>
          </a:p>
          <a:p>
            <a:r>
              <a:rPr lang="en-US" sz="3600" b="1" dirty="0">
                <a:ea typeface="+mn-lt"/>
                <a:cs typeface="+mn-lt"/>
              </a:rPr>
              <a:t>Machine Learning approch (NLP) </a:t>
            </a:r>
            <a:endParaRPr lang="en-US" sz="3600"/>
          </a:p>
          <a:p>
            <a:br>
              <a:rPr lang="en-US" dirty="0"/>
            </a:br>
            <a:endParaRPr lang="en-US" dirty="0"/>
          </a:p>
        </p:txBody>
      </p:sp>
      <p:sp>
        <p:nvSpPr>
          <p:cNvPr id="4" name="Rectangle: Rounded Corners 3">
            <a:extLst>
              <a:ext uri="{FF2B5EF4-FFF2-40B4-BE49-F238E27FC236}">
                <a16:creationId xmlns:a16="http://schemas.microsoft.com/office/drawing/2014/main" id="{211C69CD-9023-4507-99E8-F0302200D537}"/>
              </a:ext>
            </a:extLst>
          </p:cNvPr>
          <p:cNvSpPr/>
          <p:nvPr/>
        </p:nvSpPr>
        <p:spPr>
          <a:xfrm>
            <a:off x="298378" y="5957440"/>
            <a:ext cx="3991429" cy="90056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Thursday, September 30</a:t>
            </a:r>
            <a:r>
              <a:rPr lang="en-US" baseline="30000" dirty="0">
                <a:solidFill>
                  <a:schemeClr val="tx1"/>
                </a:solidFill>
              </a:rPr>
              <a:t>th</a:t>
            </a:r>
            <a:r>
              <a:rPr lang="en-US" dirty="0">
                <a:solidFill>
                  <a:schemeClr val="tx1"/>
                </a:solidFill>
              </a:rPr>
              <a:t> 2021</a:t>
            </a:r>
          </a:p>
        </p:txBody>
      </p:sp>
      <p:pic>
        <p:nvPicPr>
          <p:cNvPr id="2" name="Picture 5" descr="A picture containing text, person, computer, indoor&#10;&#10;Description automatically generated">
            <a:extLst>
              <a:ext uri="{FF2B5EF4-FFF2-40B4-BE49-F238E27FC236}">
                <a16:creationId xmlns:a16="http://schemas.microsoft.com/office/drawing/2014/main" id="{5626BEA3-BE30-4FB0-B5E2-5561A693C4C2}"/>
              </a:ext>
            </a:extLst>
          </p:cNvPr>
          <p:cNvPicPr>
            <a:picLocks noChangeAspect="1"/>
          </p:cNvPicPr>
          <p:nvPr/>
        </p:nvPicPr>
        <p:blipFill>
          <a:blip r:embed="rId2"/>
          <a:stretch>
            <a:fillRect/>
          </a:stretch>
        </p:blipFill>
        <p:spPr>
          <a:xfrm>
            <a:off x="4278702" y="2805023"/>
            <a:ext cx="7919048" cy="35627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03222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2D7251-4B39-427F-842D-01C8272FFCCA}"/>
              </a:ext>
            </a:extLst>
          </p:cNvPr>
          <p:cNvSpPr/>
          <p:nvPr/>
        </p:nvSpPr>
        <p:spPr>
          <a:xfrm>
            <a:off x="6414655" y="159655"/>
            <a:ext cx="5777345" cy="6698343"/>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0" y="821550"/>
            <a:ext cx="5697215" cy="923330"/>
          </a:xfrm>
          <a:prstGeom prst="rect">
            <a:avLst/>
          </a:prstGeom>
          <a:noFill/>
        </p:spPr>
        <p:txBody>
          <a:bodyPr wrap="square" rtlCol="0" anchor="ctr">
            <a:spAutoFit/>
          </a:bodyPr>
          <a:lstStyle/>
          <a:p>
            <a:r>
              <a:rPr lang="en-US" altLang="ko-KR" sz="5400" dirty="0">
                <a:solidFill>
                  <a:schemeClr val="bg1"/>
                </a:solidFill>
                <a:cs typeface="Arial" pitchFamily="34" charset="0"/>
              </a:rPr>
              <a:t>Summary</a:t>
            </a:r>
            <a:endParaRPr lang="ko-KR" altLang="en-US" sz="5400" dirty="0">
              <a:solidFill>
                <a:schemeClr val="bg1"/>
              </a:solidFill>
              <a:cs typeface="Arial" pitchFamily="34" charset="0"/>
            </a:endParaRPr>
          </a:p>
        </p:txBody>
      </p:sp>
      <p:grpSp>
        <p:nvGrpSpPr>
          <p:cNvPr id="5" name="Group 4">
            <a:extLst>
              <a:ext uri="{FF2B5EF4-FFF2-40B4-BE49-F238E27FC236}">
                <a16:creationId xmlns:a16="http://schemas.microsoft.com/office/drawing/2014/main" id="{8A4B3717-B43B-4563-B085-3715CBD058DC}"/>
              </a:ext>
            </a:extLst>
          </p:cNvPr>
          <p:cNvGrpSpPr/>
          <p:nvPr/>
        </p:nvGrpSpPr>
        <p:grpSpPr>
          <a:xfrm>
            <a:off x="6487236" y="960050"/>
            <a:ext cx="5458493" cy="1070828"/>
            <a:chOff x="5819650" y="1666120"/>
            <a:chExt cx="5458493" cy="1070828"/>
          </a:xfrm>
        </p:grpSpPr>
        <p:grpSp>
          <p:nvGrpSpPr>
            <p:cNvPr id="3" name="Group 2">
              <a:extLst>
                <a:ext uri="{FF2B5EF4-FFF2-40B4-BE49-F238E27FC236}">
                  <a16:creationId xmlns:a16="http://schemas.microsoft.com/office/drawing/2014/main" id="{EF024045-B298-4962-9312-D0F2ECA5F537}"/>
                </a:ext>
              </a:extLst>
            </p:cNvPr>
            <p:cNvGrpSpPr/>
            <p:nvPr/>
          </p:nvGrpSpPr>
          <p:grpSpPr>
            <a:xfrm>
              <a:off x="6751979" y="1666120"/>
              <a:ext cx="4526164" cy="1070828"/>
              <a:chOff x="6751979" y="1666120"/>
              <a:chExt cx="4526164" cy="1070828"/>
            </a:xfrm>
          </p:grpSpPr>
          <p:sp>
            <p:nvSpPr>
              <p:cNvPr id="8" name="TextBox 7"/>
              <p:cNvSpPr txBox="1"/>
              <p:nvPr/>
            </p:nvSpPr>
            <p:spPr>
              <a:xfrm>
                <a:off x="6770451" y="2090617"/>
                <a:ext cx="4507692" cy="646331"/>
              </a:xfrm>
              <a:prstGeom prst="rect">
                <a:avLst/>
              </a:prstGeom>
              <a:noFill/>
            </p:spPr>
            <p:txBody>
              <a:bodyPr wrap="square" rtlCol="0">
                <a:spAutoFit/>
              </a:bodyPr>
              <a:lstStyle/>
              <a:p>
                <a:r>
                  <a:rPr lang="en-US" altLang="ko-KR" dirty="0">
                    <a:solidFill>
                      <a:schemeClr val="bg1"/>
                    </a:solidFill>
                    <a:cs typeface="Arial" pitchFamily="34" charset="0"/>
                  </a:rPr>
                  <a:t>Define the subject</a:t>
                </a:r>
              </a:p>
              <a:p>
                <a:r>
                  <a:rPr lang="en-US" altLang="ko-KR" dirty="0">
                    <a:solidFill>
                      <a:schemeClr val="bg1"/>
                    </a:solidFill>
                    <a:cs typeface="Arial" pitchFamily="34" charset="0"/>
                  </a:rPr>
                  <a:t>Context</a:t>
                </a:r>
              </a:p>
            </p:txBody>
          </p:sp>
          <p:sp>
            <p:nvSpPr>
              <p:cNvPr id="9" name="TextBox 8"/>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Introduction</a:t>
                </a:r>
                <a:endParaRPr lang="ko-KR" altLang="en-US" sz="2700" b="1" dirty="0">
                  <a:solidFill>
                    <a:schemeClr val="bg1"/>
                  </a:solidFill>
                  <a:cs typeface="Arial" pitchFamily="34" charset="0"/>
                </a:endParaRPr>
              </a:p>
            </p:txBody>
          </p:sp>
        </p:grpSp>
        <p:sp>
          <p:nvSpPr>
            <p:cNvPr id="7" name="TextBox 6"/>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16" name="Group 15">
            <a:extLst>
              <a:ext uri="{FF2B5EF4-FFF2-40B4-BE49-F238E27FC236}">
                <a16:creationId xmlns:a16="http://schemas.microsoft.com/office/drawing/2014/main" id="{DACCAEFD-940F-43AD-B138-7AC7983A258D}"/>
              </a:ext>
            </a:extLst>
          </p:cNvPr>
          <p:cNvGrpSpPr/>
          <p:nvPr/>
        </p:nvGrpSpPr>
        <p:grpSpPr>
          <a:xfrm>
            <a:off x="6501710" y="2333735"/>
            <a:ext cx="5387681" cy="1094672"/>
            <a:chOff x="5838744" y="175460"/>
            <a:chExt cx="5387681" cy="1094672"/>
          </a:xfrm>
        </p:grpSpPr>
        <p:grpSp>
          <p:nvGrpSpPr>
            <p:cNvPr id="17" name="Group 16">
              <a:extLst>
                <a:ext uri="{FF2B5EF4-FFF2-40B4-BE49-F238E27FC236}">
                  <a16:creationId xmlns:a16="http://schemas.microsoft.com/office/drawing/2014/main" id="{712FF121-2EA6-45C3-9077-7A4741C0A484}"/>
                </a:ext>
              </a:extLst>
            </p:cNvPr>
            <p:cNvGrpSpPr/>
            <p:nvPr/>
          </p:nvGrpSpPr>
          <p:grpSpPr>
            <a:xfrm>
              <a:off x="6684712" y="175460"/>
              <a:ext cx="4541713" cy="1094672"/>
              <a:chOff x="6684712" y="175460"/>
              <a:chExt cx="4541713" cy="1094672"/>
            </a:xfrm>
          </p:grpSpPr>
          <p:sp>
            <p:nvSpPr>
              <p:cNvPr id="19" name="TextBox 18">
                <a:extLst>
                  <a:ext uri="{FF2B5EF4-FFF2-40B4-BE49-F238E27FC236}">
                    <a16:creationId xmlns:a16="http://schemas.microsoft.com/office/drawing/2014/main" id="{FFF6621E-83DF-4422-86FE-0144C39F4311}"/>
                  </a:ext>
                </a:extLst>
              </p:cNvPr>
              <p:cNvSpPr txBox="1"/>
              <p:nvPr/>
            </p:nvSpPr>
            <p:spPr>
              <a:xfrm>
                <a:off x="6718733" y="623801"/>
                <a:ext cx="4507692" cy="646331"/>
              </a:xfrm>
              <a:prstGeom prst="rect">
                <a:avLst/>
              </a:prstGeom>
              <a:noFill/>
            </p:spPr>
            <p:txBody>
              <a:bodyPr wrap="square" lIns="91440" tIns="45720" rIns="91440" bIns="45720" rtlCol="0" anchor="t">
                <a:spAutoFit/>
              </a:bodyPr>
              <a:lstStyle/>
              <a:p>
                <a:r>
                  <a:rPr lang="en-US" altLang="ko-KR" dirty="0">
                    <a:solidFill>
                      <a:schemeClr val="bg1"/>
                    </a:solidFill>
                    <a:ea typeface="맑은 고딕"/>
                    <a:cs typeface="Arial"/>
                  </a:rPr>
                  <a:t>Data source</a:t>
                </a:r>
                <a:endParaRPr lang="en-US" dirty="0">
                  <a:solidFill>
                    <a:schemeClr val="bg1"/>
                  </a:solidFill>
                  <a:ea typeface="맑은 고딕"/>
                  <a:cs typeface="Arial"/>
                </a:endParaRPr>
              </a:p>
              <a:p>
                <a:r>
                  <a:rPr lang="en-US" altLang="ko-KR" dirty="0">
                    <a:solidFill>
                      <a:schemeClr val="bg1"/>
                    </a:solidFill>
                    <a:ea typeface="맑은 고딕"/>
                    <a:cs typeface="Arial"/>
                  </a:rPr>
                  <a:t>Relevant Analysis</a:t>
                </a:r>
              </a:p>
            </p:txBody>
          </p:sp>
          <p:sp>
            <p:nvSpPr>
              <p:cNvPr id="20" name="TextBox 19">
                <a:extLst>
                  <a:ext uri="{FF2B5EF4-FFF2-40B4-BE49-F238E27FC236}">
                    <a16:creationId xmlns:a16="http://schemas.microsoft.com/office/drawing/2014/main" id="{92876439-7B60-4359-8451-3F9EFA3D510C}"/>
                  </a:ext>
                </a:extLst>
              </p:cNvPr>
              <p:cNvSpPr txBox="1"/>
              <p:nvPr/>
            </p:nvSpPr>
            <p:spPr>
              <a:xfrm>
                <a:off x="6684712" y="175460"/>
                <a:ext cx="4507692" cy="507831"/>
              </a:xfrm>
              <a:prstGeom prst="rect">
                <a:avLst/>
              </a:prstGeom>
              <a:noFill/>
            </p:spPr>
            <p:txBody>
              <a:bodyPr wrap="square" lIns="108000" tIns="45720" rIns="108000" bIns="45720" rtlCol="0" anchor="t">
                <a:spAutoFit/>
              </a:bodyPr>
              <a:lstStyle/>
              <a:p>
                <a:r>
                  <a:rPr lang="en-US" altLang="ko-KR" sz="2700" b="1" dirty="0">
                    <a:solidFill>
                      <a:schemeClr val="bg1"/>
                    </a:solidFill>
                    <a:ea typeface="맑은 고딕"/>
                    <a:cs typeface="Arial"/>
                  </a:rPr>
                  <a:t>Methodology</a:t>
                </a:r>
                <a:endParaRPr lang="en-US" altLang="ko-KR" sz="2700" b="1" dirty="0">
                  <a:solidFill>
                    <a:schemeClr val="bg1"/>
                  </a:solidFill>
                  <a:ea typeface="맑은 고딕"/>
                  <a:cs typeface="Arial" pitchFamily="34" charset="0"/>
                </a:endParaRPr>
              </a:p>
            </p:txBody>
          </p:sp>
        </p:grpSp>
        <p:sp>
          <p:nvSpPr>
            <p:cNvPr id="18" name="TextBox 17">
              <a:extLst>
                <a:ext uri="{FF2B5EF4-FFF2-40B4-BE49-F238E27FC236}">
                  <a16:creationId xmlns:a16="http://schemas.microsoft.com/office/drawing/2014/main" id="{CC5A42A5-241B-4616-801A-0591A81C946B}"/>
                </a:ext>
              </a:extLst>
            </p:cNvPr>
            <p:cNvSpPr txBox="1"/>
            <p:nvPr/>
          </p:nvSpPr>
          <p:spPr>
            <a:xfrm>
              <a:off x="5838744" y="179269"/>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21" name="Group 20">
            <a:extLst>
              <a:ext uri="{FF2B5EF4-FFF2-40B4-BE49-F238E27FC236}">
                <a16:creationId xmlns:a16="http://schemas.microsoft.com/office/drawing/2014/main" id="{1759021F-BBBC-426E-9612-9978882CAD42}"/>
              </a:ext>
            </a:extLst>
          </p:cNvPr>
          <p:cNvGrpSpPr/>
          <p:nvPr/>
        </p:nvGrpSpPr>
        <p:grpSpPr>
          <a:xfrm>
            <a:off x="6533497" y="3758434"/>
            <a:ext cx="5355894" cy="795386"/>
            <a:chOff x="5879771" y="330191"/>
            <a:chExt cx="5355894" cy="795386"/>
          </a:xfrm>
        </p:grpSpPr>
        <p:grpSp>
          <p:nvGrpSpPr>
            <p:cNvPr id="22" name="Group 21">
              <a:extLst>
                <a:ext uri="{FF2B5EF4-FFF2-40B4-BE49-F238E27FC236}">
                  <a16:creationId xmlns:a16="http://schemas.microsoft.com/office/drawing/2014/main" id="{A11CE21D-0B8F-4ECA-B7E7-9BBC0D6CD83F}"/>
                </a:ext>
              </a:extLst>
            </p:cNvPr>
            <p:cNvGrpSpPr/>
            <p:nvPr/>
          </p:nvGrpSpPr>
          <p:grpSpPr>
            <a:xfrm>
              <a:off x="6650820" y="337048"/>
              <a:ext cx="4584845" cy="788529"/>
              <a:chOff x="6650820" y="337048"/>
              <a:chExt cx="4584845" cy="788529"/>
            </a:xfrm>
          </p:grpSpPr>
          <p:sp>
            <p:nvSpPr>
              <p:cNvPr id="24" name="TextBox 23">
                <a:extLst>
                  <a:ext uri="{FF2B5EF4-FFF2-40B4-BE49-F238E27FC236}">
                    <a16:creationId xmlns:a16="http://schemas.microsoft.com/office/drawing/2014/main" id="{0F6ADBC4-09AC-48FF-ACA6-BB486669BA5F}"/>
                  </a:ext>
                </a:extLst>
              </p:cNvPr>
              <p:cNvSpPr txBox="1"/>
              <p:nvPr/>
            </p:nvSpPr>
            <p:spPr>
              <a:xfrm>
                <a:off x="6727973" y="756245"/>
                <a:ext cx="4507692" cy="369332"/>
              </a:xfrm>
              <a:prstGeom prst="rect">
                <a:avLst/>
              </a:prstGeom>
              <a:noFill/>
            </p:spPr>
            <p:txBody>
              <a:bodyPr wrap="square" lIns="91440" tIns="45720" rIns="91440" bIns="45720" rtlCol="0" anchor="t">
                <a:spAutoFit/>
              </a:bodyPr>
              <a:lstStyle/>
              <a:p>
                <a:r>
                  <a:rPr lang="en-US" altLang="ko-KR" dirty="0">
                    <a:solidFill>
                      <a:schemeClr val="bg1"/>
                    </a:solidFill>
                    <a:ea typeface="FZShuTi"/>
                    <a:cs typeface="Arial"/>
                  </a:rPr>
                  <a:t>Machine Learning</a:t>
                </a:r>
              </a:p>
            </p:txBody>
          </p:sp>
          <p:sp>
            <p:nvSpPr>
              <p:cNvPr id="25" name="TextBox 24">
                <a:extLst>
                  <a:ext uri="{FF2B5EF4-FFF2-40B4-BE49-F238E27FC236}">
                    <a16:creationId xmlns:a16="http://schemas.microsoft.com/office/drawing/2014/main" id="{69E57309-26D6-4654-9A76-C1BC37CCD6E7}"/>
                  </a:ext>
                </a:extLst>
              </p:cNvPr>
              <p:cNvSpPr txBox="1"/>
              <p:nvPr/>
            </p:nvSpPr>
            <p:spPr>
              <a:xfrm>
                <a:off x="6650820" y="337048"/>
                <a:ext cx="4507692" cy="507831"/>
              </a:xfrm>
              <a:prstGeom prst="rect">
                <a:avLst/>
              </a:prstGeom>
              <a:noFill/>
            </p:spPr>
            <p:txBody>
              <a:bodyPr wrap="square" lIns="108000" tIns="45720" rIns="108000" bIns="45720" rtlCol="0" anchor="t">
                <a:spAutoFit/>
              </a:bodyPr>
              <a:lstStyle/>
              <a:p>
                <a:r>
                  <a:rPr lang="en-US" altLang="ko-KR" sz="2700" b="1" dirty="0">
                    <a:solidFill>
                      <a:schemeClr val="bg1"/>
                    </a:solidFill>
                    <a:ea typeface="맑은 고딕"/>
                    <a:cs typeface="Arial"/>
                  </a:rPr>
                  <a:t>Model</a:t>
                </a:r>
                <a:endParaRPr lang="en-US" altLang="ko-KR" sz="2700" b="1" dirty="0">
                  <a:solidFill>
                    <a:schemeClr val="bg1"/>
                  </a:solidFill>
                  <a:ea typeface="맑은 고딕"/>
                  <a:cs typeface="Arial" pitchFamily="34" charset="0"/>
                </a:endParaRPr>
              </a:p>
            </p:txBody>
          </p:sp>
        </p:grpSp>
        <p:sp>
          <p:nvSpPr>
            <p:cNvPr id="23" name="TextBox 22">
              <a:extLst>
                <a:ext uri="{FF2B5EF4-FFF2-40B4-BE49-F238E27FC236}">
                  <a16:creationId xmlns:a16="http://schemas.microsoft.com/office/drawing/2014/main" id="{C77F97C7-1F12-487F-9440-A1F4D9A8DCC8}"/>
                </a:ext>
              </a:extLst>
            </p:cNvPr>
            <p:cNvSpPr txBox="1"/>
            <p:nvPr/>
          </p:nvSpPr>
          <p:spPr>
            <a:xfrm>
              <a:off x="5879771" y="330191"/>
              <a:ext cx="958096" cy="646331"/>
            </a:xfrm>
            <a:prstGeom prst="rect">
              <a:avLst/>
            </a:prstGeom>
            <a:noFill/>
          </p:spPr>
          <p:txBody>
            <a:bodyPr wrap="square" lIns="108000" tIns="45720" rIns="108000" bIns="45720" rtlCol="0" anchor="t">
              <a:spAutoFit/>
            </a:bodyPr>
            <a:lstStyle/>
            <a:p>
              <a:pPr algn="ctr"/>
              <a:r>
                <a:rPr lang="en-US" altLang="ko-KR" sz="3600" b="1" dirty="0">
                  <a:solidFill>
                    <a:schemeClr val="bg1"/>
                  </a:solidFill>
                  <a:ea typeface="맑은 고딕"/>
                  <a:cs typeface="Arial"/>
                </a:rPr>
                <a:t>03</a:t>
              </a:r>
              <a:endParaRPr lang="ko-KR" altLang="en-US" sz="3600" b="1" dirty="0">
                <a:solidFill>
                  <a:schemeClr val="bg1"/>
                </a:solidFill>
                <a:cs typeface="Arial" pitchFamily="34" charset="0"/>
              </a:endParaRPr>
            </a:p>
          </p:txBody>
        </p:sp>
      </p:grpSp>
      <p:sp>
        <p:nvSpPr>
          <p:cNvPr id="6" name="Rectangle 5">
            <a:extLst>
              <a:ext uri="{FF2B5EF4-FFF2-40B4-BE49-F238E27FC236}">
                <a16:creationId xmlns:a16="http://schemas.microsoft.com/office/drawing/2014/main" id="{96D689E4-0A21-4FE1-A623-3A77ED2DEEB7}"/>
              </a:ext>
            </a:extLst>
          </p:cNvPr>
          <p:cNvSpPr/>
          <p:nvPr/>
        </p:nvSpPr>
        <p:spPr>
          <a:xfrm>
            <a:off x="1" y="159656"/>
            <a:ext cx="6473375" cy="669834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C76DFB0-93A3-4449-9513-324F6304F2C1}"/>
              </a:ext>
            </a:extLst>
          </p:cNvPr>
          <p:cNvSpPr/>
          <p:nvPr/>
        </p:nvSpPr>
        <p:spPr>
          <a:xfrm>
            <a:off x="780321" y="257845"/>
            <a:ext cx="4136572" cy="112741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dirty="0">
                <a:solidFill>
                  <a:schemeClr val="tx1"/>
                </a:solidFill>
              </a:rPr>
              <a:t>Agenda</a:t>
            </a:r>
          </a:p>
        </p:txBody>
      </p:sp>
      <p:pic>
        <p:nvPicPr>
          <p:cNvPr id="30" name="Picture 29">
            <a:extLst>
              <a:ext uri="{FF2B5EF4-FFF2-40B4-BE49-F238E27FC236}">
                <a16:creationId xmlns:a16="http://schemas.microsoft.com/office/drawing/2014/main" id="{3A49FD86-5D66-488D-9818-A76C78133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42" y="1606381"/>
            <a:ext cx="6631525" cy="3632272"/>
          </a:xfrm>
          <a:prstGeom prst="rect">
            <a:avLst/>
          </a:prstGeom>
          <a:ln>
            <a:noFill/>
          </a:ln>
          <a:effectLst>
            <a:softEdge rad="112500"/>
          </a:effectLst>
        </p:spPr>
      </p:pic>
      <p:grpSp>
        <p:nvGrpSpPr>
          <p:cNvPr id="29" name="Group 28">
            <a:extLst>
              <a:ext uri="{FF2B5EF4-FFF2-40B4-BE49-F238E27FC236}">
                <a16:creationId xmlns:a16="http://schemas.microsoft.com/office/drawing/2014/main" id="{06B38931-03E4-4995-AB3A-7FC16580229D}"/>
              </a:ext>
            </a:extLst>
          </p:cNvPr>
          <p:cNvGrpSpPr/>
          <p:nvPr/>
        </p:nvGrpSpPr>
        <p:grpSpPr>
          <a:xfrm>
            <a:off x="6519119" y="4951755"/>
            <a:ext cx="5355894" cy="1072385"/>
            <a:chOff x="5879771" y="330191"/>
            <a:chExt cx="5355894" cy="1072385"/>
          </a:xfrm>
        </p:grpSpPr>
        <p:grpSp>
          <p:nvGrpSpPr>
            <p:cNvPr id="31" name="Group 30">
              <a:extLst>
                <a:ext uri="{FF2B5EF4-FFF2-40B4-BE49-F238E27FC236}">
                  <a16:creationId xmlns:a16="http://schemas.microsoft.com/office/drawing/2014/main" id="{06A41C90-DCDA-4624-BADA-633EE6F64EED}"/>
                </a:ext>
              </a:extLst>
            </p:cNvPr>
            <p:cNvGrpSpPr/>
            <p:nvPr/>
          </p:nvGrpSpPr>
          <p:grpSpPr>
            <a:xfrm>
              <a:off x="6650820" y="337048"/>
              <a:ext cx="4584845" cy="1065528"/>
              <a:chOff x="6650820" y="337048"/>
              <a:chExt cx="4584845" cy="1065528"/>
            </a:xfrm>
          </p:grpSpPr>
          <p:sp>
            <p:nvSpPr>
              <p:cNvPr id="33" name="TextBox 32">
                <a:extLst>
                  <a:ext uri="{FF2B5EF4-FFF2-40B4-BE49-F238E27FC236}">
                    <a16:creationId xmlns:a16="http://schemas.microsoft.com/office/drawing/2014/main" id="{E556CFAA-52BF-4DB2-8284-CF53EC2C758D}"/>
                  </a:ext>
                </a:extLst>
              </p:cNvPr>
              <p:cNvSpPr txBox="1"/>
              <p:nvPr/>
            </p:nvSpPr>
            <p:spPr>
              <a:xfrm>
                <a:off x="6727973" y="756245"/>
                <a:ext cx="4507692" cy="646331"/>
              </a:xfrm>
              <a:prstGeom prst="rect">
                <a:avLst/>
              </a:prstGeom>
              <a:noFill/>
            </p:spPr>
            <p:txBody>
              <a:bodyPr wrap="square" rtlCol="0">
                <a:spAutoFit/>
              </a:bodyPr>
              <a:lstStyle/>
              <a:p>
                <a:r>
                  <a:rPr lang="en-US" altLang="ko-KR" dirty="0">
                    <a:solidFill>
                      <a:schemeClr val="bg1"/>
                    </a:solidFill>
                    <a:ea typeface="FZShuTi" pitchFamily="2" charset="-122"/>
                    <a:cs typeface="Arial" pitchFamily="34" charset="0"/>
                  </a:rPr>
                  <a:t>Limits</a:t>
                </a:r>
              </a:p>
              <a:p>
                <a:r>
                  <a:rPr lang="en-US" altLang="ko-KR" dirty="0">
                    <a:solidFill>
                      <a:schemeClr val="bg1"/>
                    </a:solidFill>
                    <a:ea typeface="FZShuTi" pitchFamily="2" charset="-122"/>
                    <a:cs typeface="Arial" pitchFamily="34" charset="0"/>
                  </a:rPr>
                  <a:t>Other </a:t>
                </a:r>
                <a:r>
                  <a:rPr lang="en-US" altLang="ko-KR" dirty="0" err="1">
                    <a:solidFill>
                      <a:schemeClr val="bg1"/>
                    </a:solidFill>
                    <a:ea typeface="FZShuTi" pitchFamily="2" charset="-122"/>
                    <a:cs typeface="Arial" pitchFamily="34" charset="0"/>
                  </a:rPr>
                  <a:t>Prespective</a:t>
                </a:r>
                <a:endParaRPr lang="en-US" altLang="ko-KR" dirty="0">
                  <a:solidFill>
                    <a:schemeClr val="bg1"/>
                  </a:solidFill>
                  <a:cs typeface="Arial" pitchFamily="34" charset="0"/>
                </a:endParaRPr>
              </a:p>
            </p:txBody>
          </p:sp>
          <p:sp>
            <p:nvSpPr>
              <p:cNvPr id="34" name="TextBox 33">
                <a:extLst>
                  <a:ext uri="{FF2B5EF4-FFF2-40B4-BE49-F238E27FC236}">
                    <a16:creationId xmlns:a16="http://schemas.microsoft.com/office/drawing/2014/main" id="{E1B5D6B9-12E5-40BF-AA30-C0F8E8A90B05}"/>
                  </a:ext>
                </a:extLst>
              </p:cNvPr>
              <p:cNvSpPr txBox="1"/>
              <p:nvPr/>
            </p:nvSpPr>
            <p:spPr>
              <a:xfrm>
                <a:off x="6650820" y="337048"/>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Conclusions</a:t>
                </a:r>
              </a:p>
            </p:txBody>
          </p:sp>
        </p:grpSp>
        <p:sp>
          <p:nvSpPr>
            <p:cNvPr id="32" name="TextBox 31">
              <a:extLst>
                <a:ext uri="{FF2B5EF4-FFF2-40B4-BE49-F238E27FC236}">
                  <a16:creationId xmlns:a16="http://schemas.microsoft.com/office/drawing/2014/main" id="{A5D772AA-CF5F-4FE6-800F-ADD366E15FF0}"/>
                </a:ext>
              </a:extLst>
            </p:cNvPr>
            <p:cNvSpPr txBox="1"/>
            <p:nvPr/>
          </p:nvSpPr>
          <p:spPr>
            <a:xfrm>
              <a:off x="5879771" y="330191"/>
              <a:ext cx="958096" cy="646331"/>
            </a:xfrm>
            <a:prstGeom prst="rect">
              <a:avLst/>
            </a:prstGeom>
            <a:noFill/>
          </p:spPr>
          <p:txBody>
            <a:bodyPr wrap="square" lIns="108000" tIns="45720" rIns="108000" bIns="45720" rtlCol="0" anchor="t">
              <a:spAutoFit/>
            </a:bodyPr>
            <a:lstStyle/>
            <a:p>
              <a:pPr algn="ctr"/>
              <a:r>
                <a:rPr lang="en-US" altLang="ko-KR" sz="3600" b="1" dirty="0">
                  <a:solidFill>
                    <a:schemeClr val="bg1"/>
                  </a:solidFill>
                  <a:ea typeface="맑은 고딕"/>
                  <a:cs typeface="Arial"/>
                </a:rPr>
                <a:t>04</a:t>
              </a:r>
              <a:endParaRPr lang="ko-KR" altLang="en-US" sz="3600" b="1" dirty="0">
                <a:solidFill>
                  <a:schemeClr val="bg1"/>
                </a:solidFill>
                <a:cs typeface="Arial" pitchFamily="34" charset="0"/>
              </a:endParaRPr>
            </a:p>
          </p:txBody>
        </p:sp>
      </p:grpSp>
    </p:spTree>
    <p:extLst>
      <p:ext uri="{BB962C8B-B14F-4D97-AF65-F5344CB8AC3E}">
        <p14:creationId xmlns:p14="http://schemas.microsoft.com/office/powerpoint/2010/main" val="4033384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3" name="AutoShape 12">
            <a:extLst>
              <a:ext uri="{FF2B5EF4-FFF2-40B4-BE49-F238E27FC236}">
                <a16:creationId xmlns:a16="http://schemas.microsoft.com/office/drawing/2014/main" id="{AA1D1C1A-4426-4C04-8356-90E1F9F618A8}"/>
              </a:ext>
            </a:extLst>
          </p:cNvPr>
          <p:cNvSpPr>
            <a:spLocks noChangeArrowheads="1"/>
          </p:cNvSpPr>
          <p:nvPr/>
        </p:nvSpPr>
        <p:spPr bwMode="auto">
          <a:xfrm>
            <a:off x="895350" y="2980276"/>
            <a:ext cx="10448925" cy="1350150"/>
          </a:xfrm>
          <a:prstGeom prst="rightArrow">
            <a:avLst>
              <a:gd name="adj1" fmla="val 45285"/>
              <a:gd name="adj2" fmla="val 76553"/>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13" name="Rounded Rectangle 13">
            <a:extLst>
              <a:ext uri="{FF2B5EF4-FFF2-40B4-BE49-F238E27FC236}">
                <a16:creationId xmlns:a16="http://schemas.microsoft.com/office/drawing/2014/main" id="{0EC45A9B-DCA6-4F2D-9CBD-1BCF8D9E5336}"/>
              </a:ext>
            </a:extLst>
          </p:cNvPr>
          <p:cNvSpPr/>
          <p:nvPr/>
        </p:nvSpPr>
        <p:spPr>
          <a:xfrm>
            <a:off x="1455883" y="1674268"/>
            <a:ext cx="8623411" cy="4600988"/>
          </a:xfrm>
          <a:prstGeom prst="roundRect">
            <a:avLst>
              <a:gd name="adj" fmla="val 6084"/>
            </a:avLst>
          </a:prstGeom>
          <a:solidFill>
            <a:schemeClr val="bg2">
              <a:lumMod val="9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Rounded Rectangle 8">
            <a:extLst>
              <a:ext uri="{FF2B5EF4-FFF2-40B4-BE49-F238E27FC236}">
                <a16:creationId xmlns:a16="http://schemas.microsoft.com/office/drawing/2014/main" id="{1A5C037A-DD2B-45E3-9EC7-4FA8C94C91BE}"/>
              </a:ext>
            </a:extLst>
          </p:cNvPr>
          <p:cNvSpPr/>
          <p:nvPr/>
        </p:nvSpPr>
        <p:spPr>
          <a:xfrm>
            <a:off x="1455883" y="1550479"/>
            <a:ext cx="8623410"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tx1">
              <a:lumMod val="50000"/>
              <a:lumOff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a:p>
            <a:pPr algn="ctr"/>
            <a:r>
              <a:rPr lang="en-US" altLang="ko-KR" dirty="0"/>
              <a:t>Define the subject and Context</a:t>
            </a:r>
            <a:endParaRPr lang="ko-KR" altLang="en-US" dirty="0"/>
          </a:p>
          <a:p>
            <a:pPr algn="ctr"/>
            <a:endParaRPr lang="ko-KR" altLang="en-US" dirty="0"/>
          </a:p>
        </p:txBody>
      </p:sp>
      <p:sp>
        <p:nvSpPr>
          <p:cNvPr id="18" name="TextBox 17">
            <a:extLst>
              <a:ext uri="{FF2B5EF4-FFF2-40B4-BE49-F238E27FC236}">
                <a16:creationId xmlns:a16="http://schemas.microsoft.com/office/drawing/2014/main" id="{D3E7C145-71A0-4FA0-9FC0-6D8EB7EC5A0C}"/>
              </a:ext>
            </a:extLst>
          </p:cNvPr>
          <p:cNvSpPr txBox="1"/>
          <p:nvPr/>
        </p:nvSpPr>
        <p:spPr>
          <a:xfrm>
            <a:off x="1456463" y="2413337"/>
            <a:ext cx="8392211" cy="3416320"/>
          </a:xfrm>
          <a:prstGeom prst="rect">
            <a:avLst/>
          </a:prstGeom>
          <a:noFill/>
        </p:spPr>
        <p:txBody>
          <a:bodyPr wrap="square" lIns="91440" tIns="45720" rIns="91440" bIns="45720" rtlCol="0" anchor="t">
            <a:spAutoFit/>
          </a:bodyPr>
          <a:lstStyle/>
          <a:p>
            <a:pPr algn="just"/>
            <a:r>
              <a:rPr lang="en-US" altLang="ko-KR" b="1" dirty="0">
                <a:solidFill>
                  <a:schemeClr val="tx1">
                    <a:lumMod val="95000"/>
                    <a:lumOff val="5000"/>
                  </a:schemeClr>
                </a:solidFill>
                <a:ea typeface="맑은 고딕"/>
                <a:cs typeface="Arial"/>
              </a:rPr>
              <a:t>To keep up with the needs and requirements of the job market, our young academics and professionals are looking for information and advices. Because it's become more and more difficult to access the job market.</a:t>
            </a:r>
          </a:p>
          <a:p>
            <a:pPr algn="just"/>
            <a:r>
              <a:rPr lang="en-US" altLang="ko-KR" b="1" dirty="0">
                <a:solidFill>
                  <a:schemeClr val="tx1">
                    <a:lumMod val="95000"/>
                    <a:lumOff val="5000"/>
                  </a:schemeClr>
                </a:solidFill>
                <a:ea typeface="맑은 고딕"/>
                <a:cs typeface="Arial"/>
              </a:rPr>
              <a:t>In addition to the evolution of technology and the different problems that young people are facing, the processes of offers and recruitments are constantly evolving.</a:t>
            </a:r>
          </a:p>
          <a:p>
            <a:pPr algn="just"/>
            <a:r>
              <a:rPr lang="en-US" b="1" dirty="0">
                <a:ea typeface="+mn-lt"/>
                <a:cs typeface="+mn-lt"/>
              </a:rPr>
              <a:t>In Haiti very often after their classical studies the young people have difficulty to orient themselves towards a domain of study. </a:t>
            </a:r>
            <a:endParaRPr lang="en-US" b="1" dirty="0"/>
          </a:p>
          <a:p>
            <a:pPr algn="just"/>
            <a:r>
              <a:rPr lang="en-US" b="1" dirty="0">
                <a:ea typeface="+mn-lt"/>
                <a:cs typeface="+mn-lt"/>
              </a:rPr>
              <a:t>Being in the domain of technology, I thought it was important to help them understand the domain in which they could be interes</a:t>
            </a:r>
            <a:r>
              <a:rPr lang="en-US" dirty="0">
                <a:ea typeface="+mn-lt"/>
                <a:cs typeface="+mn-lt"/>
              </a:rPr>
              <a:t>ted.</a:t>
            </a:r>
            <a:endParaRPr lang="en-US" dirty="0"/>
          </a:p>
          <a:p>
            <a:pPr algn="just"/>
            <a:endParaRPr lang="en-US" altLang="ko-KR" dirty="0">
              <a:solidFill>
                <a:schemeClr val="tx1">
                  <a:lumMod val="75000"/>
                  <a:lumOff val="25000"/>
                </a:schemeClr>
              </a:solidFill>
              <a:cs typeface="Arial" pitchFamily="34" charset="0"/>
            </a:endParaRPr>
          </a:p>
        </p:txBody>
      </p:sp>
      <p:sp>
        <p:nvSpPr>
          <p:cNvPr id="4" name="Rectangle: Rounded Corners 3">
            <a:extLst>
              <a:ext uri="{FF2B5EF4-FFF2-40B4-BE49-F238E27FC236}">
                <a16:creationId xmlns:a16="http://schemas.microsoft.com/office/drawing/2014/main" id="{4948986F-A35E-4E93-94BC-700EECFBC8D8}"/>
              </a:ext>
            </a:extLst>
          </p:cNvPr>
          <p:cNvSpPr/>
          <p:nvPr/>
        </p:nvSpPr>
        <p:spPr>
          <a:xfrm>
            <a:off x="577969" y="355123"/>
            <a:ext cx="3752488" cy="92015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Introduction</a:t>
            </a:r>
            <a:endParaRPr lang="en-US" sz="3600" dirty="0">
              <a:solidFill>
                <a:schemeClr val="tx1"/>
              </a:solidFill>
            </a:endParaRPr>
          </a:p>
        </p:txBody>
      </p:sp>
    </p:spTree>
    <p:extLst>
      <p:ext uri="{BB962C8B-B14F-4D97-AF65-F5344CB8AC3E}">
        <p14:creationId xmlns:p14="http://schemas.microsoft.com/office/powerpoint/2010/main" val="3385714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E8BFD9AC-47CB-4AF9-99FC-3F32334ABF3D}"/>
              </a:ext>
            </a:extLst>
          </p:cNvPr>
          <p:cNvSpPr/>
          <p:nvPr/>
        </p:nvSpPr>
        <p:spPr>
          <a:xfrm>
            <a:off x="4798409" y="3144611"/>
            <a:ext cx="2016176" cy="3408950"/>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 fmla="*/ 755374 w 3434963"/>
              <a:gd name="connsiteY0" fmla="*/ 4778734 h 4778734"/>
              <a:gd name="connsiteX1" fmla="*/ 747422 w 3434963"/>
              <a:gd name="connsiteY1" fmla="*/ 4341412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46514"/>
              <a:gd name="connsiteY0" fmla="*/ 4778734 h 4778734"/>
              <a:gd name="connsiteX1" fmla="*/ 795131 w 3446514"/>
              <a:gd name="connsiteY1" fmla="*/ 4142631 h 4778734"/>
              <a:gd name="connsiteX2" fmla="*/ 381662 w 3446514"/>
              <a:gd name="connsiteY2" fmla="*/ 2313830 h 4778734"/>
              <a:gd name="connsiteX3" fmla="*/ 0 w 3446514"/>
              <a:gd name="connsiteY3" fmla="*/ 1017767 h 4778734"/>
              <a:gd name="connsiteX4" fmla="*/ 691763 w 3446514"/>
              <a:gd name="connsiteY4" fmla="*/ 2019631 h 4778734"/>
              <a:gd name="connsiteX5" fmla="*/ 612250 w 3446514"/>
              <a:gd name="connsiteY5" fmla="*/ 182880 h 4778734"/>
              <a:gd name="connsiteX6" fmla="*/ 1208598 w 3446514"/>
              <a:gd name="connsiteY6" fmla="*/ 1804946 h 4778734"/>
              <a:gd name="connsiteX7" fmla="*/ 1351721 w 3446514"/>
              <a:gd name="connsiteY7" fmla="*/ 0 h 4778734"/>
              <a:gd name="connsiteX8" fmla="*/ 1701579 w 3446514"/>
              <a:gd name="connsiteY8" fmla="*/ 1868557 h 4778734"/>
              <a:gd name="connsiteX9" fmla="*/ 2401294 w 3446514"/>
              <a:gd name="connsiteY9" fmla="*/ 333955 h 4778734"/>
              <a:gd name="connsiteX10" fmla="*/ 2138901 w 3446514"/>
              <a:gd name="connsiteY10" fmla="*/ 2003729 h 4778734"/>
              <a:gd name="connsiteX11" fmla="*/ 2250219 w 3446514"/>
              <a:gd name="connsiteY11" fmla="*/ 2759103 h 4778734"/>
              <a:gd name="connsiteX12" fmla="*/ 2568271 w 3446514"/>
              <a:gd name="connsiteY12" fmla="*/ 2361537 h 4778734"/>
              <a:gd name="connsiteX13" fmla="*/ 3434963 w 3446514"/>
              <a:gd name="connsiteY13" fmla="*/ 2210463 h 4778734"/>
              <a:gd name="connsiteX14" fmla="*/ 2703443 w 3446514"/>
              <a:gd name="connsiteY14" fmla="*/ 2989690 h 4778734"/>
              <a:gd name="connsiteX15" fmla="*/ 2043485 w 3446514"/>
              <a:gd name="connsiteY15" fmla="*/ 4055165 h 4778734"/>
              <a:gd name="connsiteX16" fmla="*/ 2154803 w 3446514"/>
              <a:gd name="connsiteY16" fmla="*/ 4778734 h 4778734"/>
              <a:gd name="connsiteX17" fmla="*/ 755374 w 3446514"/>
              <a:gd name="connsiteY17" fmla="*/ 4778734 h 4778734"/>
              <a:gd name="connsiteX0" fmla="*/ 755374 w 3448610"/>
              <a:gd name="connsiteY0" fmla="*/ 4778734 h 4778734"/>
              <a:gd name="connsiteX1" fmla="*/ 795131 w 3448610"/>
              <a:gd name="connsiteY1" fmla="*/ 4142631 h 4778734"/>
              <a:gd name="connsiteX2" fmla="*/ 381662 w 3448610"/>
              <a:gd name="connsiteY2" fmla="*/ 2313830 h 4778734"/>
              <a:gd name="connsiteX3" fmla="*/ 0 w 3448610"/>
              <a:gd name="connsiteY3" fmla="*/ 1017767 h 4778734"/>
              <a:gd name="connsiteX4" fmla="*/ 691763 w 3448610"/>
              <a:gd name="connsiteY4" fmla="*/ 2019631 h 4778734"/>
              <a:gd name="connsiteX5" fmla="*/ 612250 w 3448610"/>
              <a:gd name="connsiteY5" fmla="*/ 182880 h 4778734"/>
              <a:gd name="connsiteX6" fmla="*/ 1208598 w 3448610"/>
              <a:gd name="connsiteY6" fmla="*/ 1804946 h 4778734"/>
              <a:gd name="connsiteX7" fmla="*/ 1351721 w 3448610"/>
              <a:gd name="connsiteY7" fmla="*/ 0 h 4778734"/>
              <a:gd name="connsiteX8" fmla="*/ 1701579 w 3448610"/>
              <a:gd name="connsiteY8" fmla="*/ 1868557 h 4778734"/>
              <a:gd name="connsiteX9" fmla="*/ 2401294 w 3448610"/>
              <a:gd name="connsiteY9" fmla="*/ 333955 h 4778734"/>
              <a:gd name="connsiteX10" fmla="*/ 2138901 w 3448610"/>
              <a:gd name="connsiteY10" fmla="*/ 2003729 h 4778734"/>
              <a:gd name="connsiteX11" fmla="*/ 2250219 w 3448610"/>
              <a:gd name="connsiteY11" fmla="*/ 2759103 h 4778734"/>
              <a:gd name="connsiteX12" fmla="*/ 2687541 w 3448610"/>
              <a:gd name="connsiteY12" fmla="*/ 2313829 h 4778734"/>
              <a:gd name="connsiteX13" fmla="*/ 3434963 w 3448610"/>
              <a:gd name="connsiteY13" fmla="*/ 2210463 h 4778734"/>
              <a:gd name="connsiteX14" fmla="*/ 2703443 w 3448610"/>
              <a:gd name="connsiteY14" fmla="*/ 2989690 h 4778734"/>
              <a:gd name="connsiteX15" fmla="*/ 2043485 w 3448610"/>
              <a:gd name="connsiteY15" fmla="*/ 4055165 h 4778734"/>
              <a:gd name="connsiteX16" fmla="*/ 2154803 w 3448610"/>
              <a:gd name="connsiteY16" fmla="*/ 4778734 h 4778734"/>
              <a:gd name="connsiteX17" fmla="*/ 755374 w 3448610"/>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51801 w 3523460"/>
              <a:gd name="connsiteY6" fmla="*/ 1812897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31026 h 4731026"/>
              <a:gd name="connsiteX1" fmla="*/ 870139 w 3523460"/>
              <a:gd name="connsiteY1" fmla="*/ 4094923 h 4731026"/>
              <a:gd name="connsiteX2" fmla="*/ 432816 w 3523460"/>
              <a:gd name="connsiteY2" fmla="*/ 2274073 h 4731026"/>
              <a:gd name="connsiteX3" fmla="*/ 75008 w 3523460"/>
              <a:gd name="connsiteY3" fmla="*/ 970059 h 4731026"/>
              <a:gd name="connsiteX4" fmla="*/ 766771 w 3523460"/>
              <a:gd name="connsiteY4" fmla="*/ 1971923 h 4731026"/>
              <a:gd name="connsiteX5" fmla="*/ 711112 w 3523460"/>
              <a:gd name="connsiteY5" fmla="*/ 214685 h 4731026"/>
              <a:gd name="connsiteX6" fmla="*/ 1251801 w 3523460"/>
              <a:gd name="connsiteY6" fmla="*/ 1765189 h 4731026"/>
              <a:gd name="connsiteX7" fmla="*/ 1458534 w 3523460"/>
              <a:gd name="connsiteY7" fmla="*/ 0 h 4731026"/>
              <a:gd name="connsiteX8" fmla="*/ 1776587 w 3523460"/>
              <a:gd name="connsiteY8" fmla="*/ 1820849 h 4731026"/>
              <a:gd name="connsiteX9" fmla="*/ 2476302 w 3523460"/>
              <a:gd name="connsiteY9" fmla="*/ 286247 h 4731026"/>
              <a:gd name="connsiteX10" fmla="*/ 2213909 w 3523460"/>
              <a:gd name="connsiteY10" fmla="*/ 1956021 h 4731026"/>
              <a:gd name="connsiteX11" fmla="*/ 2325227 w 3523460"/>
              <a:gd name="connsiteY11" fmla="*/ 2711395 h 4731026"/>
              <a:gd name="connsiteX12" fmla="*/ 2762549 w 3523460"/>
              <a:gd name="connsiteY12" fmla="*/ 2266121 h 4731026"/>
              <a:gd name="connsiteX13" fmla="*/ 3509971 w 3523460"/>
              <a:gd name="connsiteY13" fmla="*/ 2162755 h 4731026"/>
              <a:gd name="connsiteX14" fmla="*/ 2778451 w 3523460"/>
              <a:gd name="connsiteY14" fmla="*/ 2941982 h 4731026"/>
              <a:gd name="connsiteX15" fmla="*/ 2118493 w 3523460"/>
              <a:gd name="connsiteY15" fmla="*/ 4007457 h 4731026"/>
              <a:gd name="connsiteX16" fmla="*/ 2229811 w 3523460"/>
              <a:gd name="connsiteY16" fmla="*/ 4731026 h 4731026"/>
              <a:gd name="connsiteX17" fmla="*/ 830382 w 3523460"/>
              <a:gd name="connsiteY17" fmla="*/ 4731026 h 473102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776587 w 3523460"/>
              <a:gd name="connsiteY9" fmla="*/ 1821199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75655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92761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838333 w 3523460"/>
              <a:gd name="connsiteY4" fmla="*/ 2003886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04092 w 3523460"/>
              <a:gd name="connsiteY7" fmla="*/ 1773290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05024 w 3523460"/>
              <a:gd name="connsiteY10" fmla="*/ 1813042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727477 w 3523460"/>
              <a:gd name="connsiteY0" fmla="*/ 5951236 h 5951236"/>
              <a:gd name="connsiteX1" fmla="*/ 870139 w 3523460"/>
              <a:gd name="connsiteY1" fmla="*/ 4094960 h 5951236"/>
              <a:gd name="connsiteX2" fmla="*/ 432816 w 3523460"/>
              <a:gd name="connsiteY2" fmla="*/ 2274110 h 5951236"/>
              <a:gd name="connsiteX3" fmla="*/ 75008 w 3523460"/>
              <a:gd name="connsiteY3" fmla="*/ 970096 h 5951236"/>
              <a:gd name="connsiteX4" fmla="*/ 750867 w 3523460"/>
              <a:gd name="connsiteY4" fmla="*/ 2107132 h 5951236"/>
              <a:gd name="connsiteX5" fmla="*/ 838333 w 3523460"/>
              <a:gd name="connsiteY5" fmla="*/ 2035571 h 5951236"/>
              <a:gd name="connsiteX6" fmla="*/ 711112 w 3523460"/>
              <a:gd name="connsiteY6" fmla="*/ 214722 h 5951236"/>
              <a:gd name="connsiteX7" fmla="*/ 1235897 w 3523460"/>
              <a:gd name="connsiteY7" fmla="*/ 1868593 h 5951236"/>
              <a:gd name="connsiteX8" fmla="*/ 1315411 w 3523460"/>
              <a:gd name="connsiteY8" fmla="*/ 1852690 h 5951236"/>
              <a:gd name="connsiteX9" fmla="*/ 1458534 w 3523460"/>
              <a:gd name="connsiteY9" fmla="*/ 37 h 5951236"/>
              <a:gd name="connsiteX10" fmla="*/ 1728878 w 3523460"/>
              <a:gd name="connsiteY10" fmla="*/ 1828836 h 5951236"/>
              <a:gd name="connsiteX11" fmla="*/ 1816344 w 3523460"/>
              <a:gd name="connsiteY11" fmla="*/ 1868594 h 5951236"/>
              <a:gd name="connsiteX12" fmla="*/ 2492205 w 3523460"/>
              <a:gd name="connsiteY12" fmla="*/ 333992 h 5951236"/>
              <a:gd name="connsiteX13" fmla="*/ 2221860 w 3523460"/>
              <a:gd name="connsiteY13" fmla="*/ 2011718 h 5951236"/>
              <a:gd name="connsiteX14" fmla="*/ 2325227 w 3523460"/>
              <a:gd name="connsiteY14" fmla="*/ 2711432 h 5951236"/>
              <a:gd name="connsiteX15" fmla="*/ 2762549 w 3523460"/>
              <a:gd name="connsiteY15" fmla="*/ 2266158 h 5951236"/>
              <a:gd name="connsiteX16" fmla="*/ 3509971 w 3523460"/>
              <a:gd name="connsiteY16" fmla="*/ 2162792 h 5951236"/>
              <a:gd name="connsiteX17" fmla="*/ 2778451 w 3523460"/>
              <a:gd name="connsiteY17" fmla="*/ 2942019 h 5951236"/>
              <a:gd name="connsiteX18" fmla="*/ 2118493 w 3523460"/>
              <a:gd name="connsiteY18" fmla="*/ 4007494 h 5951236"/>
              <a:gd name="connsiteX19" fmla="*/ 2229811 w 3523460"/>
              <a:gd name="connsiteY19" fmla="*/ 4731063 h 5951236"/>
              <a:gd name="connsiteX20" fmla="*/ 727477 w 3523460"/>
              <a:gd name="connsiteY20" fmla="*/ 5951236 h 5951236"/>
              <a:gd name="connsiteX0" fmla="*/ 727477 w 3523460"/>
              <a:gd name="connsiteY0" fmla="*/ 595123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727477 w 3523460"/>
              <a:gd name="connsiteY20" fmla="*/ 5951236 h 5980637"/>
              <a:gd name="connsiteX0" fmla="*/ 727477 w 3523460"/>
              <a:gd name="connsiteY0" fmla="*/ 5951236 h 5953756"/>
              <a:gd name="connsiteX1" fmla="*/ 870139 w 3523460"/>
              <a:gd name="connsiteY1" fmla="*/ 4094960 h 5953756"/>
              <a:gd name="connsiteX2" fmla="*/ 432816 w 3523460"/>
              <a:gd name="connsiteY2" fmla="*/ 2274110 h 5953756"/>
              <a:gd name="connsiteX3" fmla="*/ 75008 w 3523460"/>
              <a:gd name="connsiteY3" fmla="*/ 970096 h 5953756"/>
              <a:gd name="connsiteX4" fmla="*/ 750867 w 3523460"/>
              <a:gd name="connsiteY4" fmla="*/ 2107132 h 5953756"/>
              <a:gd name="connsiteX5" fmla="*/ 838333 w 3523460"/>
              <a:gd name="connsiteY5" fmla="*/ 2035571 h 5953756"/>
              <a:gd name="connsiteX6" fmla="*/ 711112 w 3523460"/>
              <a:gd name="connsiteY6" fmla="*/ 214722 h 5953756"/>
              <a:gd name="connsiteX7" fmla="*/ 1235897 w 3523460"/>
              <a:gd name="connsiteY7" fmla="*/ 1868593 h 5953756"/>
              <a:gd name="connsiteX8" fmla="*/ 1315411 w 3523460"/>
              <a:gd name="connsiteY8" fmla="*/ 1852690 h 5953756"/>
              <a:gd name="connsiteX9" fmla="*/ 1458534 w 3523460"/>
              <a:gd name="connsiteY9" fmla="*/ 37 h 5953756"/>
              <a:gd name="connsiteX10" fmla="*/ 1728878 w 3523460"/>
              <a:gd name="connsiteY10" fmla="*/ 1828836 h 5953756"/>
              <a:gd name="connsiteX11" fmla="*/ 1816344 w 3523460"/>
              <a:gd name="connsiteY11" fmla="*/ 1868594 h 5953756"/>
              <a:gd name="connsiteX12" fmla="*/ 2492205 w 3523460"/>
              <a:gd name="connsiteY12" fmla="*/ 333992 h 5953756"/>
              <a:gd name="connsiteX13" fmla="*/ 2221860 w 3523460"/>
              <a:gd name="connsiteY13" fmla="*/ 2011718 h 5953756"/>
              <a:gd name="connsiteX14" fmla="*/ 2325227 w 3523460"/>
              <a:gd name="connsiteY14" fmla="*/ 2711432 h 5953756"/>
              <a:gd name="connsiteX15" fmla="*/ 2762549 w 3523460"/>
              <a:gd name="connsiteY15" fmla="*/ 2266158 h 5953756"/>
              <a:gd name="connsiteX16" fmla="*/ 3509971 w 3523460"/>
              <a:gd name="connsiteY16" fmla="*/ 2162792 h 5953756"/>
              <a:gd name="connsiteX17" fmla="*/ 2778451 w 3523460"/>
              <a:gd name="connsiteY17" fmla="*/ 2942019 h 5953756"/>
              <a:gd name="connsiteX18" fmla="*/ 2118493 w 3523460"/>
              <a:gd name="connsiteY18" fmla="*/ 4007494 h 5953756"/>
              <a:gd name="connsiteX19" fmla="*/ 2312583 w 3523460"/>
              <a:gd name="connsiteY19" fmla="*/ 5948200 h 5953756"/>
              <a:gd name="connsiteX20" fmla="*/ 727477 w 3523460"/>
              <a:gd name="connsiteY20" fmla="*/ 5951236 h 5953756"/>
              <a:gd name="connsiteX0" fmla="*/ 727477 w 3523460"/>
              <a:gd name="connsiteY0" fmla="*/ 5951236 h 5957469"/>
              <a:gd name="connsiteX1" fmla="*/ 870139 w 3523460"/>
              <a:gd name="connsiteY1" fmla="*/ 4094960 h 5957469"/>
              <a:gd name="connsiteX2" fmla="*/ 432816 w 3523460"/>
              <a:gd name="connsiteY2" fmla="*/ 2274110 h 5957469"/>
              <a:gd name="connsiteX3" fmla="*/ 75008 w 3523460"/>
              <a:gd name="connsiteY3" fmla="*/ 970096 h 5957469"/>
              <a:gd name="connsiteX4" fmla="*/ 750867 w 3523460"/>
              <a:gd name="connsiteY4" fmla="*/ 2107132 h 5957469"/>
              <a:gd name="connsiteX5" fmla="*/ 838333 w 3523460"/>
              <a:gd name="connsiteY5" fmla="*/ 2035571 h 5957469"/>
              <a:gd name="connsiteX6" fmla="*/ 711112 w 3523460"/>
              <a:gd name="connsiteY6" fmla="*/ 214722 h 5957469"/>
              <a:gd name="connsiteX7" fmla="*/ 1235897 w 3523460"/>
              <a:gd name="connsiteY7" fmla="*/ 1868593 h 5957469"/>
              <a:gd name="connsiteX8" fmla="*/ 1315411 w 3523460"/>
              <a:gd name="connsiteY8" fmla="*/ 1852690 h 5957469"/>
              <a:gd name="connsiteX9" fmla="*/ 1458534 w 3523460"/>
              <a:gd name="connsiteY9" fmla="*/ 37 h 5957469"/>
              <a:gd name="connsiteX10" fmla="*/ 1728878 w 3523460"/>
              <a:gd name="connsiteY10" fmla="*/ 1828836 h 5957469"/>
              <a:gd name="connsiteX11" fmla="*/ 1816344 w 3523460"/>
              <a:gd name="connsiteY11" fmla="*/ 1868594 h 5957469"/>
              <a:gd name="connsiteX12" fmla="*/ 2492205 w 3523460"/>
              <a:gd name="connsiteY12" fmla="*/ 333992 h 5957469"/>
              <a:gd name="connsiteX13" fmla="*/ 2221860 w 3523460"/>
              <a:gd name="connsiteY13" fmla="*/ 2011718 h 5957469"/>
              <a:gd name="connsiteX14" fmla="*/ 2325227 w 3523460"/>
              <a:gd name="connsiteY14" fmla="*/ 2711432 h 5957469"/>
              <a:gd name="connsiteX15" fmla="*/ 2762549 w 3523460"/>
              <a:gd name="connsiteY15" fmla="*/ 2266158 h 5957469"/>
              <a:gd name="connsiteX16" fmla="*/ 3509971 w 3523460"/>
              <a:gd name="connsiteY16" fmla="*/ 2162792 h 5957469"/>
              <a:gd name="connsiteX17" fmla="*/ 2778451 w 3523460"/>
              <a:gd name="connsiteY17" fmla="*/ 2942019 h 5957469"/>
              <a:gd name="connsiteX18" fmla="*/ 2118493 w 3523460"/>
              <a:gd name="connsiteY18" fmla="*/ 4007494 h 5957469"/>
              <a:gd name="connsiteX19" fmla="*/ 2317218 w 3523460"/>
              <a:gd name="connsiteY19" fmla="*/ 5957469 h 5957469"/>
              <a:gd name="connsiteX20" fmla="*/ 727477 w 3523460"/>
              <a:gd name="connsiteY20" fmla="*/ 5951236 h 5957469"/>
              <a:gd name="connsiteX0" fmla="*/ 727477 w 3523460"/>
              <a:gd name="connsiteY0" fmla="*/ 5951236 h 5957469"/>
              <a:gd name="connsiteX1" fmla="*/ 870139 w 3523460"/>
              <a:gd name="connsiteY1" fmla="*/ 4094960 h 5957469"/>
              <a:gd name="connsiteX2" fmla="*/ 432816 w 3523460"/>
              <a:gd name="connsiteY2" fmla="*/ 2274110 h 5957469"/>
              <a:gd name="connsiteX3" fmla="*/ 75008 w 3523460"/>
              <a:gd name="connsiteY3" fmla="*/ 970096 h 5957469"/>
              <a:gd name="connsiteX4" fmla="*/ 750867 w 3523460"/>
              <a:gd name="connsiteY4" fmla="*/ 2107132 h 5957469"/>
              <a:gd name="connsiteX5" fmla="*/ 838333 w 3523460"/>
              <a:gd name="connsiteY5" fmla="*/ 2035571 h 5957469"/>
              <a:gd name="connsiteX6" fmla="*/ 711112 w 3523460"/>
              <a:gd name="connsiteY6" fmla="*/ 214722 h 5957469"/>
              <a:gd name="connsiteX7" fmla="*/ 1235897 w 3523460"/>
              <a:gd name="connsiteY7" fmla="*/ 1868593 h 5957469"/>
              <a:gd name="connsiteX8" fmla="*/ 1315411 w 3523460"/>
              <a:gd name="connsiteY8" fmla="*/ 1852690 h 5957469"/>
              <a:gd name="connsiteX9" fmla="*/ 1458534 w 3523460"/>
              <a:gd name="connsiteY9" fmla="*/ 37 h 5957469"/>
              <a:gd name="connsiteX10" fmla="*/ 1728878 w 3523460"/>
              <a:gd name="connsiteY10" fmla="*/ 1828836 h 5957469"/>
              <a:gd name="connsiteX11" fmla="*/ 1816344 w 3523460"/>
              <a:gd name="connsiteY11" fmla="*/ 1868594 h 5957469"/>
              <a:gd name="connsiteX12" fmla="*/ 2492205 w 3523460"/>
              <a:gd name="connsiteY12" fmla="*/ 333992 h 5957469"/>
              <a:gd name="connsiteX13" fmla="*/ 2221860 w 3523460"/>
              <a:gd name="connsiteY13" fmla="*/ 2011718 h 5957469"/>
              <a:gd name="connsiteX14" fmla="*/ 2325227 w 3523460"/>
              <a:gd name="connsiteY14" fmla="*/ 2711432 h 5957469"/>
              <a:gd name="connsiteX15" fmla="*/ 2762549 w 3523460"/>
              <a:gd name="connsiteY15" fmla="*/ 2266158 h 5957469"/>
              <a:gd name="connsiteX16" fmla="*/ 3509971 w 3523460"/>
              <a:gd name="connsiteY16" fmla="*/ 2162792 h 5957469"/>
              <a:gd name="connsiteX17" fmla="*/ 2778451 w 3523460"/>
              <a:gd name="connsiteY17" fmla="*/ 2942019 h 5957469"/>
              <a:gd name="connsiteX18" fmla="*/ 2118493 w 3523460"/>
              <a:gd name="connsiteY18" fmla="*/ 4007494 h 5957469"/>
              <a:gd name="connsiteX19" fmla="*/ 2317218 w 3523460"/>
              <a:gd name="connsiteY19" fmla="*/ 5957469 h 5957469"/>
              <a:gd name="connsiteX20" fmla="*/ 727477 w 3523460"/>
              <a:gd name="connsiteY20" fmla="*/ 5951236 h 595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3460" h="5957469">
                <a:moveTo>
                  <a:pt x="727477" y="5951236"/>
                </a:moveTo>
                <a:cubicBezTo>
                  <a:pt x="740729" y="5739202"/>
                  <a:pt x="864838" y="4410361"/>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147648" y="4296392"/>
                  <a:pt x="2280112" y="5716279"/>
                  <a:pt x="2317218" y="5957469"/>
                </a:cubicBezTo>
                <a:lnTo>
                  <a:pt x="727477" y="595123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 name="Teardrop 3">
            <a:extLst>
              <a:ext uri="{FF2B5EF4-FFF2-40B4-BE49-F238E27FC236}">
                <a16:creationId xmlns:a16="http://schemas.microsoft.com/office/drawing/2014/main" id="{59393068-F13E-472B-BB77-17394924AB66}"/>
              </a:ext>
            </a:extLst>
          </p:cNvPr>
          <p:cNvSpPr/>
          <p:nvPr/>
        </p:nvSpPr>
        <p:spPr>
          <a:xfrm rot="2820000">
            <a:off x="3285213" y="3256927"/>
            <a:ext cx="949254" cy="949254"/>
          </a:xfrm>
          <a:prstGeom prst="teardrop">
            <a:avLst>
              <a:gd name="adj" fmla="val 131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 name="Teardrop 4">
            <a:extLst>
              <a:ext uri="{FF2B5EF4-FFF2-40B4-BE49-F238E27FC236}">
                <a16:creationId xmlns:a16="http://schemas.microsoft.com/office/drawing/2014/main" id="{3A76E3B4-2613-49C9-8E1A-F809A7BE33E3}"/>
              </a:ext>
            </a:extLst>
          </p:cNvPr>
          <p:cNvSpPr/>
          <p:nvPr/>
        </p:nvSpPr>
        <p:spPr>
          <a:xfrm rot="5040000">
            <a:off x="3892525" y="2058469"/>
            <a:ext cx="949254" cy="949254"/>
          </a:xfrm>
          <a:prstGeom prst="teardrop">
            <a:avLst>
              <a:gd name="adj" fmla="val 1315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 name="Teardrop 5">
            <a:extLst>
              <a:ext uri="{FF2B5EF4-FFF2-40B4-BE49-F238E27FC236}">
                <a16:creationId xmlns:a16="http://schemas.microsoft.com/office/drawing/2014/main" id="{EBD809DE-C2FD-4C33-A03C-AA01CC89DC17}"/>
              </a:ext>
            </a:extLst>
          </p:cNvPr>
          <p:cNvSpPr/>
          <p:nvPr/>
        </p:nvSpPr>
        <p:spPr>
          <a:xfrm rot="8940000">
            <a:off x="5408657" y="1617944"/>
            <a:ext cx="949254" cy="949254"/>
          </a:xfrm>
          <a:prstGeom prst="teardrop">
            <a:avLst>
              <a:gd name="adj" fmla="val 1315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Teardrop 6">
            <a:extLst>
              <a:ext uri="{FF2B5EF4-FFF2-40B4-BE49-F238E27FC236}">
                <a16:creationId xmlns:a16="http://schemas.microsoft.com/office/drawing/2014/main" id="{349AE6FF-8D33-4B30-9124-DED668D441B1}"/>
              </a:ext>
            </a:extLst>
          </p:cNvPr>
          <p:cNvSpPr/>
          <p:nvPr/>
        </p:nvSpPr>
        <p:spPr>
          <a:xfrm rot="17400000" flipH="1">
            <a:off x="6717625" y="2446660"/>
            <a:ext cx="949254" cy="949254"/>
          </a:xfrm>
          <a:prstGeom prst="teardrop">
            <a:avLst>
              <a:gd name="adj" fmla="val 1315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Teardrop 7">
            <a:extLst>
              <a:ext uri="{FF2B5EF4-FFF2-40B4-BE49-F238E27FC236}">
                <a16:creationId xmlns:a16="http://schemas.microsoft.com/office/drawing/2014/main" id="{42CD51C2-BAD5-4DD8-9E14-1C7C3EFD2423}"/>
              </a:ext>
            </a:extLst>
          </p:cNvPr>
          <p:cNvSpPr/>
          <p:nvPr/>
        </p:nvSpPr>
        <p:spPr>
          <a:xfrm rot="18900000" flipH="1">
            <a:off x="7439955" y="3817644"/>
            <a:ext cx="949254" cy="949254"/>
          </a:xfrm>
          <a:prstGeom prst="teardrop">
            <a:avLst>
              <a:gd name="adj" fmla="val 1315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1" name="Group 10">
            <a:extLst>
              <a:ext uri="{FF2B5EF4-FFF2-40B4-BE49-F238E27FC236}">
                <a16:creationId xmlns:a16="http://schemas.microsoft.com/office/drawing/2014/main" id="{AEE5F6DD-ECB5-4F87-AE61-2FB1298ED176}"/>
              </a:ext>
            </a:extLst>
          </p:cNvPr>
          <p:cNvGrpSpPr/>
          <p:nvPr/>
        </p:nvGrpSpPr>
        <p:grpSpPr>
          <a:xfrm>
            <a:off x="535820" y="3387202"/>
            <a:ext cx="2849417" cy="1126197"/>
            <a:chOff x="845210" y="2888382"/>
            <a:chExt cx="2059657" cy="1126197"/>
          </a:xfrm>
        </p:grpSpPr>
        <p:sp>
          <p:nvSpPr>
            <p:cNvPr id="30" name="TextBox 29">
              <a:extLst>
                <a:ext uri="{FF2B5EF4-FFF2-40B4-BE49-F238E27FC236}">
                  <a16:creationId xmlns:a16="http://schemas.microsoft.com/office/drawing/2014/main" id="{BCC2F52C-BE25-47CF-B025-FC111F9B1E15}"/>
                </a:ext>
              </a:extLst>
            </p:cNvPr>
            <p:cNvSpPr txBox="1"/>
            <p:nvPr/>
          </p:nvSpPr>
          <p:spPr>
            <a:xfrm>
              <a:off x="845210" y="3306693"/>
              <a:ext cx="2059657" cy="707886"/>
            </a:xfrm>
            <a:prstGeom prst="rect">
              <a:avLst/>
            </a:prstGeom>
            <a:noFill/>
          </p:spPr>
          <p:txBody>
            <a:bodyPr wrap="square" lIns="91440" tIns="45720" rIns="91440" bIns="45720" rtlCol="0" anchor="t">
              <a:spAutoFit/>
            </a:bodyPr>
            <a:lstStyle/>
            <a:p>
              <a:pPr algn="ctr"/>
              <a:r>
                <a:rPr lang="en-US" sz="2000" dirty="0">
                  <a:solidFill>
                    <a:schemeClr val="bg1">
                      <a:lumMod val="85000"/>
                    </a:schemeClr>
                  </a:solidFill>
                  <a:ea typeface="+mn-lt"/>
                  <a:cs typeface="+mn-lt"/>
                </a:rPr>
                <a:t>The data used are collected from </a:t>
              </a:r>
              <a:r>
                <a:rPr lang="en-US" sz="2000" dirty="0" err="1">
                  <a:solidFill>
                    <a:schemeClr val="bg1">
                      <a:lumMod val="85000"/>
                    </a:schemeClr>
                  </a:solidFill>
                  <a:ea typeface="+mn-lt"/>
                  <a:cs typeface="+mn-lt"/>
                </a:rPr>
                <a:t>Jobpaw</a:t>
              </a:r>
              <a:endParaRPr lang="en-US" sz="1600" dirty="0" err="1">
                <a:solidFill>
                  <a:schemeClr val="bg1">
                    <a:lumMod val="85000"/>
                  </a:schemeClr>
                </a:solidFill>
              </a:endParaRPr>
            </a:p>
          </p:txBody>
        </p:sp>
        <p:sp>
          <p:nvSpPr>
            <p:cNvPr id="31" name="TextBox 30">
              <a:extLst>
                <a:ext uri="{FF2B5EF4-FFF2-40B4-BE49-F238E27FC236}">
                  <a16:creationId xmlns:a16="http://schemas.microsoft.com/office/drawing/2014/main" id="{40933D29-633F-47F6-8975-F3A0D0829742}"/>
                </a:ext>
              </a:extLst>
            </p:cNvPr>
            <p:cNvSpPr txBox="1"/>
            <p:nvPr/>
          </p:nvSpPr>
          <p:spPr>
            <a:xfrm>
              <a:off x="1146591" y="2888382"/>
              <a:ext cx="1550427" cy="461665"/>
            </a:xfrm>
            <a:prstGeom prst="rect">
              <a:avLst/>
            </a:prstGeom>
            <a:noFill/>
          </p:spPr>
          <p:txBody>
            <a:bodyPr wrap="square" lIns="91440" tIns="45720" rIns="91440" bIns="45720" rtlCol="0" anchor="t">
              <a:spAutoFit/>
            </a:bodyPr>
            <a:lstStyle/>
            <a:p>
              <a:pPr algn="r"/>
              <a:r>
                <a:rPr lang="en-US" altLang="ko-KR" sz="2400" b="1" dirty="0">
                  <a:solidFill>
                    <a:schemeClr val="bg1"/>
                  </a:solidFill>
                  <a:ea typeface="맑은 고딕"/>
                  <a:cs typeface="Arial"/>
                </a:rPr>
                <a:t>Data Source</a:t>
              </a:r>
            </a:p>
          </p:txBody>
        </p:sp>
      </p:grpSp>
      <p:grpSp>
        <p:nvGrpSpPr>
          <p:cNvPr id="35" name="Group 34">
            <a:extLst>
              <a:ext uri="{FF2B5EF4-FFF2-40B4-BE49-F238E27FC236}">
                <a16:creationId xmlns:a16="http://schemas.microsoft.com/office/drawing/2014/main" id="{5CEC4921-A225-4A59-9020-3AE7DFEF1127}"/>
              </a:ext>
            </a:extLst>
          </p:cNvPr>
          <p:cNvGrpSpPr/>
          <p:nvPr/>
        </p:nvGrpSpPr>
        <p:grpSpPr>
          <a:xfrm>
            <a:off x="8308220" y="4057188"/>
            <a:ext cx="2849418" cy="1327262"/>
            <a:chOff x="865994" y="3391590"/>
            <a:chExt cx="2059658" cy="1327262"/>
          </a:xfrm>
        </p:grpSpPr>
        <p:sp>
          <p:nvSpPr>
            <p:cNvPr id="33" name="TextBox 32">
              <a:extLst>
                <a:ext uri="{FF2B5EF4-FFF2-40B4-BE49-F238E27FC236}">
                  <a16:creationId xmlns:a16="http://schemas.microsoft.com/office/drawing/2014/main" id="{60944DC8-5EA0-4A9E-8151-F2DD58185C00}"/>
                </a:ext>
              </a:extLst>
            </p:cNvPr>
            <p:cNvSpPr txBox="1"/>
            <p:nvPr/>
          </p:nvSpPr>
          <p:spPr>
            <a:xfrm>
              <a:off x="865995" y="3795522"/>
              <a:ext cx="2059657" cy="923330"/>
            </a:xfrm>
            <a:prstGeom prst="rect">
              <a:avLst/>
            </a:prstGeom>
            <a:noFill/>
          </p:spPr>
          <p:txBody>
            <a:bodyPr wrap="square" lIns="91440" tIns="45720" rIns="91440" bIns="45720" rtlCol="0" anchor="t">
              <a:spAutoFit/>
            </a:bodyPr>
            <a:lstStyle/>
            <a:p>
              <a:pPr algn="ctr"/>
              <a:r>
                <a:rPr lang="en-US" dirty="0">
                  <a:solidFill>
                    <a:schemeClr val="bg1">
                      <a:lumMod val="85000"/>
                    </a:schemeClr>
                  </a:solidFill>
                  <a:ea typeface="+mn-lt"/>
                  <a:cs typeface="+mn-lt"/>
                </a:rPr>
                <a:t>Summarize the project and present new perspective</a:t>
              </a:r>
              <a:endParaRPr lang="en-US" dirty="0">
                <a:solidFill>
                  <a:schemeClr val="bg1">
                    <a:lumMod val="85000"/>
                  </a:schemeClr>
                </a:solidFill>
              </a:endParaRPr>
            </a:p>
          </p:txBody>
        </p:sp>
        <p:sp>
          <p:nvSpPr>
            <p:cNvPr id="34" name="TextBox 33">
              <a:extLst>
                <a:ext uri="{FF2B5EF4-FFF2-40B4-BE49-F238E27FC236}">
                  <a16:creationId xmlns:a16="http://schemas.microsoft.com/office/drawing/2014/main" id="{C23AFDAE-0C5C-4FB7-8A16-A00C7426510A}"/>
                </a:ext>
              </a:extLst>
            </p:cNvPr>
            <p:cNvSpPr txBox="1"/>
            <p:nvPr/>
          </p:nvSpPr>
          <p:spPr>
            <a:xfrm>
              <a:off x="865994" y="3391590"/>
              <a:ext cx="2059657" cy="461665"/>
            </a:xfrm>
            <a:prstGeom prst="rect">
              <a:avLst/>
            </a:prstGeom>
            <a:noFill/>
          </p:spPr>
          <p:txBody>
            <a:bodyPr wrap="square" lIns="91440" tIns="45720" rIns="91440" bIns="45720" rtlCol="0" anchor="t">
              <a:spAutoFit/>
            </a:bodyPr>
            <a:lstStyle/>
            <a:p>
              <a:pPr algn="ctr"/>
              <a:r>
                <a:rPr lang="en-US" altLang="ko-KR" sz="2400" b="1" dirty="0">
                  <a:solidFill>
                    <a:schemeClr val="bg1"/>
                  </a:solidFill>
                  <a:ea typeface="맑은 고딕"/>
                  <a:cs typeface="Arial"/>
                </a:rPr>
                <a:t>Conclusion</a:t>
              </a:r>
              <a:endParaRPr lang="en-US" altLang="ko-KR" sz="2400" b="1" dirty="0">
                <a:solidFill>
                  <a:schemeClr val="bg1"/>
                </a:solidFill>
                <a:ea typeface="맑은 고딕"/>
                <a:cs typeface="Arial" pitchFamily="34" charset="0"/>
              </a:endParaRPr>
            </a:p>
          </p:txBody>
        </p:sp>
      </p:grpSp>
      <p:grpSp>
        <p:nvGrpSpPr>
          <p:cNvPr id="39" name="Group 38">
            <a:extLst>
              <a:ext uri="{FF2B5EF4-FFF2-40B4-BE49-F238E27FC236}">
                <a16:creationId xmlns:a16="http://schemas.microsoft.com/office/drawing/2014/main" id="{B148D718-32DB-46E9-973E-77B311001697}"/>
              </a:ext>
            </a:extLst>
          </p:cNvPr>
          <p:cNvGrpSpPr/>
          <p:nvPr/>
        </p:nvGrpSpPr>
        <p:grpSpPr>
          <a:xfrm>
            <a:off x="7689993" y="2533187"/>
            <a:ext cx="2849416" cy="1284130"/>
            <a:chOff x="710108" y="3463477"/>
            <a:chExt cx="2059657" cy="1284130"/>
          </a:xfrm>
        </p:grpSpPr>
        <p:sp>
          <p:nvSpPr>
            <p:cNvPr id="37" name="TextBox 36">
              <a:extLst>
                <a:ext uri="{FF2B5EF4-FFF2-40B4-BE49-F238E27FC236}">
                  <a16:creationId xmlns:a16="http://schemas.microsoft.com/office/drawing/2014/main" id="{638B3723-7A99-4F9D-AA60-33113BF956BD}"/>
                </a:ext>
              </a:extLst>
            </p:cNvPr>
            <p:cNvSpPr txBox="1"/>
            <p:nvPr/>
          </p:nvSpPr>
          <p:spPr>
            <a:xfrm>
              <a:off x="710108" y="3824277"/>
              <a:ext cx="2059657" cy="923330"/>
            </a:xfrm>
            <a:prstGeom prst="rect">
              <a:avLst/>
            </a:prstGeom>
            <a:noFill/>
          </p:spPr>
          <p:txBody>
            <a:bodyPr wrap="square" lIns="91440" tIns="45720" rIns="91440" bIns="45720" rtlCol="0" anchor="t">
              <a:spAutoFit/>
            </a:bodyPr>
            <a:lstStyle/>
            <a:p>
              <a:pPr algn="ctr"/>
              <a:r>
                <a:rPr lang="en-US" altLang="ko-KR" dirty="0">
                  <a:solidFill>
                    <a:schemeClr val="bg1">
                      <a:lumMod val="85000"/>
                    </a:schemeClr>
                  </a:solidFill>
                  <a:ea typeface="맑은 고딕"/>
                  <a:cs typeface="Arial"/>
                </a:rPr>
                <a:t>Using Classification model in Machine Learning</a:t>
              </a:r>
              <a:r>
                <a:rPr lang="en-US" altLang="ko-KR" sz="1200" dirty="0">
                  <a:solidFill>
                    <a:schemeClr val="tx1">
                      <a:lumMod val="75000"/>
                      <a:lumOff val="25000"/>
                    </a:schemeClr>
                  </a:solidFill>
                  <a:ea typeface="맑은 고딕"/>
                  <a:cs typeface="Arial"/>
                </a:rPr>
                <a:t>.</a:t>
              </a:r>
              <a:endParaRPr lang="ko-KR" altLang="en-US" sz="1200" dirty="0">
                <a:solidFill>
                  <a:schemeClr val="tx1">
                    <a:lumMod val="75000"/>
                    <a:lumOff val="25000"/>
                  </a:schemeClr>
                </a:solidFill>
                <a:ea typeface="맑은 고딕"/>
                <a:cs typeface="Arial"/>
              </a:endParaRPr>
            </a:p>
          </p:txBody>
        </p:sp>
        <p:sp>
          <p:nvSpPr>
            <p:cNvPr id="38" name="TextBox 37">
              <a:extLst>
                <a:ext uri="{FF2B5EF4-FFF2-40B4-BE49-F238E27FC236}">
                  <a16:creationId xmlns:a16="http://schemas.microsoft.com/office/drawing/2014/main" id="{7944739B-2D3D-4A6E-94BE-582AAFB5A6C6}"/>
                </a:ext>
              </a:extLst>
            </p:cNvPr>
            <p:cNvSpPr txBox="1"/>
            <p:nvPr/>
          </p:nvSpPr>
          <p:spPr>
            <a:xfrm>
              <a:off x="710108" y="3463477"/>
              <a:ext cx="2059657" cy="461665"/>
            </a:xfrm>
            <a:prstGeom prst="rect">
              <a:avLst/>
            </a:prstGeom>
            <a:noFill/>
          </p:spPr>
          <p:txBody>
            <a:bodyPr wrap="square" lIns="91440" tIns="45720" rIns="91440" bIns="45720" rtlCol="0" anchor="t">
              <a:spAutoFit/>
            </a:bodyPr>
            <a:lstStyle/>
            <a:p>
              <a:pPr algn="ctr"/>
              <a:r>
                <a:rPr lang="en-US" altLang="ko-KR" sz="2400" b="1" dirty="0">
                  <a:solidFill>
                    <a:schemeClr val="bg1"/>
                  </a:solidFill>
                  <a:ea typeface="맑은 고딕"/>
                  <a:cs typeface="Arial"/>
                </a:rPr>
                <a:t>Model</a:t>
              </a:r>
              <a:endParaRPr lang="en-US" altLang="ko-KR" sz="3200" b="1" dirty="0">
                <a:solidFill>
                  <a:schemeClr val="bg1"/>
                </a:solidFill>
                <a:ea typeface="맑은 고딕"/>
                <a:cs typeface="Arial" pitchFamily="34" charset="0"/>
              </a:endParaRPr>
            </a:p>
          </p:txBody>
        </p:sp>
      </p:grpSp>
      <p:grpSp>
        <p:nvGrpSpPr>
          <p:cNvPr id="43" name="Group 42">
            <a:extLst>
              <a:ext uri="{FF2B5EF4-FFF2-40B4-BE49-F238E27FC236}">
                <a16:creationId xmlns:a16="http://schemas.microsoft.com/office/drawing/2014/main" id="{5E5DA581-464E-4F1D-B3C5-67A08C988E73}"/>
              </a:ext>
            </a:extLst>
          </p:cNvPr>
          <p:cNvGrpSpPr/>
          <p:nvPr/>
        </p:nvGrpSpPr>
        <p:grpSpPr>
          <a:xfrm>
            <a:off x="1292068" y="1498019"/>
            <a:ext cx="2561869" cy="1298508"/>
            <a:chOff x="1053059" y="3104043"/>
            <a:chExt cx="2361038" cy="1327262"/>
          </a:xfrm>
        </p:grpSpPr>
        <p:sp>
          <p:nvSpPr>
            <p:cNvPr id="41" name="TextBox 40">
              <a:extLst>
                <a:ext uri="{FF2B5EF4-FFF2-40B4-BE49-F238E27FC236}">
                  <a16:creationId xmlns:a16="http://schemas.microsoft.com/office/drawing/2014/main" id="{031B67EA-2501-4A28-B74F-815EB2DC4E53}"/>
                </a:ext>
              </a:extLst>
            </p:cNvPr>
            <p:cNvSpPr txBox="1"/>
            <p:nvPr/>
          </p:nvSpPr>
          <p:spPr>
            <a:xfrm>
              <a:off x="1156983" y="3507975"/>
              <a:ext cx="2059657" cy="923330"/>
            </a:xfrm>
            <a:prstGeom prst="rect">
              <a:avLst/>
            </a:prstGeom>
            <a:noFill/>
          </p:spPr>
          <p:txBody>
            <a:bodyPr wrap="square" lIns="91440" tIns="45720" rIns="91440" bIns="45720" rtlCol="0" anchor="t">
              <a:spAutoFit/>
            </a:bodyPr>
            <a:lstStyle/>
            <a:p>
              <a:pPr algn="ctr"/>
              <a:r>
                <a:rPr lang="en-US" dirty="0">
                  <a:solidFill>
                    <a:schemeClr val="bg1">
                      <a:lumMod val="85000"/>
                    </a:schemeClr>
                  </a:solidFill>
                  <a:ea typeface="맑은 고딕"/>
                  <a:cs typeface="Arial"/>
                </a:rPr>
                <a:t>Using</a:t>
              </a:r>
              <a:r>
                <a:rPr lang="en-US" dirty="0">
                  <a:solidFill>
                    <a:schemeClr val="bg1">
                      <a:lumMod val="85000"/>
                    </a:schemeClr>
                  </a:solidFill>
                  <a:ea typeface="+mn-lt"/>
                  <a:cs typeface="+mn-lt"/>
                </a:rPr>
                <a:t> NumPy and Pandas to start data cleaning</a:t>
              </a:r>
              <a:endParaRPr lang="ko-KR" altLang="en-US" dirty="0">
                <a:solidFill>
                  <a:schemeClr val="bg1">
                    <a:lumMod val="85000"/>
                  </a:schemeClr>
                </a:solidFill>
                <a:ea typeface="맑은 고딕"/>
                <a:cs typeface="Arial"/>
              </a:endParaRPr>
            </a:p>
          </p:txBody>
        </p:sp>
        <p:sp>
          <p:nvSpPr>
            <p:cNvPr id="42" name="TextBox 41">
              <a:extLst>
                <a:ext uri="{FF2B5EF4-FFF2-40B4-BE49-F238E27FC236}">
                  <a16:creationId xmlns:a16="http://schemas.microsoft.com/office/drawing/2014/main" id="{A2C95500-FB87-4401-9DED-42DD3944C234}"/>
                </a:ext>
              </a:extLst>
            </p:cNvPr>
            <p:cNvSpPr txBox="1"/>
            <p:nvPr/>
          </p:nvSpPr>
          <p:spPr>
            <a:xfrm>
              <a:off x="1053059" y="3104043"/>
              <a:ext cx="2361038" cy="461665"/>
            </a:xfrm>
            <a:prstGeom prst="rect">
              <a:avLst/>
            </a:prstGeom>
            <a:noFill/>
          </p:spPr>
          <p:txBody>
            <a:bodyPr wrap="square" lIns="91440" tIns="45720" rIns="91440" bIns="45720" rtlCol="0" anchor="t">
              <a:spAutoFit/>
            </a:bodyPr>
            <a:lstStyle/>
            <a:p>
              <a:pPr algn="ctr"/>
              <a:r>
                <a:rPr lang="en-US" altLang="ko-KR" sz="2400" b="1" dirty="0">
                  <a:solidFill>
                    <a:schemeClr val="bg1"/>
                  </a:solidFill>
                  <a:ea typeface="맑은 고딕"/>
                  <a:cs typeface="Arial"/>
                </a:rPr>
                <a:t>Data Cleaning</a:t>
              </a:r>
              <a:endParaRPr lang="en-US" altLang="ko-KR" sz="2400" b="1" dirty="0" err="1">
                <a:solidFill>
                  <a:schemeClr val="bg1"/>
                </a:solidFill>
                <a:ea typeface="맑은 고딕"/>
                <a:cs typeface="Arial" pitchFamily="34" charset="0"/>
              </a:endParaRPr>
            </a:p>
          </p:txBody>
        </p:sp>
      </p:grpSp>
      <p:grpSp>
        <p:nvGrpSpPr>
          <p:cNvPr id="47" name="Group 46">
            <a:extLst>
              <a:ext uri="{FF2B5EF4-FFF2-40B4-BE49-F238E27FC236}">
                <a16:creationId xmlns:a16="http://schemas.microsoft.com/office/drawing/2014/main" id="{C6ABDDC8-380F-44D5-8E86-FB5C2959A63C}"/>
              </a:ext>
            </a:extLst>
          </p:cNvPr>
          <p:cNvGrpSpPr/>
          <p:nvPr/>
        </p:nvGrpSpPr>
        <p:grpSpPr>
          <a:xfrm>
            <a:off x="6309766" y="620997"/>
            <a:ext cx="3424511" cy="1571678"/>
            <a:chOff x="1046026" y="3175929"/>
            <a:chExt cx="2589672" cy="1586890"/>
          </a:xfrm>
        </p:grpSpPr>
        <p:sp>
          <p:nvSpPr>
            <p:cNvPr id="45" name="TextBox 44">
              <a:extLst>
                <a:ext uri="{FF2B5EF4-FFF2-40B4-BE49-F238E27FC236}">
                  <a16:creationId xmlns:a16="http://schemas.microsoft.com/office/drawing/2014/main" id="{CB5E1AA9-0E53-4BBD-BC75-04E948530C35}"/>
                </a:ext>
              </a:extLst>
            </p:cNvPr>
            <p:cNvSpPr txBox="1"/>
            <p:nvPr/>
          </p:nvSpPr>
          <p:spPr>
            <a:xfrm>
              <a:off x="1046026" y="3839489"/>
              <a:ext cx="2589672" cy="923330"/>
            </a:xfrm>
            <a:prstGeom prst="rect">
              <a:avLst/>
            </a:prstGeom>
            <a:noFill/>
          </p:spPr>
          <p:txBody>
            <a:bodyPr wrap="square" lIns="91440" tIns="45720" rIns="91440" bIns="45720" rtlCol="0" anchor="t">
              <a:spAutoFit/>
            </a:bodyPr>
            <a:lstStyle/>
            <a:p>
              <a:pPr algn="ctr"/>
              <a:r>
                <a:rPr lang="en-US" dirty="0">
                  <a:solidFill>
                    <a:schemeClr val="bg1">
                      <a:lumMod val="85000"/>
                    </a:schemeClr>
                  </a:solidFill>
                  <a:ea typeface="+mn-lt"/>
                  <a:cs typeface="+mn-lt"/>
                </a:rPr>
                <a:t>Using NLP to analyze and process our text data from human language</a:t>
              </a:r>
              <a:endParaRPr lang="en-US" dirty="0">
                <a:solidFill>
                  <a:schemeClr val="bg1">
                    <a:lumMod val="85000"/>
                  </a:schemeClr>
                </a:solidFill>
              </a:endParaRPr>
            </a:p>
          </p:txBody>
        </p:sp>
        <p:sp>
          <p:nvSpPr>
            <p:cNvPr id="46" name="TextBox 45">
              <a:extLst>
                <a:ext uri="{FF2B5EF4-FFF2-40B4-BE49-F238E27FC236}">
                  <a16:creationId xmlns:a16="http://schemas.microsoft.com/office/drawing/2014/main" id="{09BA0FC3-2809-4E79-B89A-E6E7FF9260C6}"/>
                </a:ext>
              </a:extLst>
            </p:cNvPr>
            <p:cNvSpPr txBox="1"/>
            <p:nvPr/>
          </p:nvSpPr>
          <p:spPr>
            <a:xfrm>
              <a:off x="1364832" y="3175929"/>
              <a:ext cx="2059657" cy="714738"/>
            </a:xfrm>
            <a:prstGeom prst="rect">
              <a:avLst/>
            </a:prstGeom>
            <a:noFill/>
          </p:spPr>
          <p:txBody>
            <a:bodyPr wrap="square" lIns="91440" tIns="45720" rIns="91440" bIns="45720" rtlCol="0" anchor="t">
              <a:spAutoFit/>
            </a:bodyPr>
            <a:lstStyle/>
            <a:p>
              <a:pPr algn="just"/>
              <a:r>
                <a:rPr lang="en-US" altLang="ko-KR" sz="2000" b="1" dirty="0">
                  <a:solidFill>
                    <a:schemeClr val="bg1"/>
                  </a:solidFill>
                  <a:ea typeface="맑은 고딕"/>
                  <a:cs typeface="Arial"/>
                </a:rPr>
                <a:t>Naturel Language Processing</a:t>
              </a:r>
              <a:endParaRPr lang="en-US" altLang="ko-KR" sz="2000" b="1" dirty="0">
                <a:solidFill>
                  <a:schemeClr val="bg1"/>
                </a:solidFill>
                <a:ea typeface="맑은 고딕"/>
                <a:cs typeface="Arial" pitchFamily="34" charset="0"/>
              </a:endParaRPr>
            </a:p>
          </p:txBody>
        </p:sp>
      </p:grpSp>
      <p:pic>
        <p:nvPicPr>
          <p:cNvPr id="48" name="Picture 48" descr="Icon&#10;&#10;Description automatically generated">
            <a:extLst>
              <a:ext uri="{FF2B5EF4-FFF2-40B4-BE49-F238E27FC236}">
                <a16:creationId xmlns:a16="http://schemas.microsoft.com/office/drawing/2014/main" id="{72FEA44F-8950-428B-B186-06392F1F4C57}"/>
              </a:ext>
            </a:extLst>
          </p:cNvPr>
          <p:cNvPicPr>
            <a:picLocks noChangeAspect="1"/>
          </p:cNvPicPr>
          <p:nvPr/>
        </p:nvPicPr>
        <p:blipFill>
          <a:blip r:embed="rId2"/>
          <a:stretch>
            <a:fillRect/>
          </a:stretch>
        </p:blipFill>
        <p:spPr>
          <a:xfrm>
            <a:off x="3401683" y="3417247"/>
            <a:ext cx="715993" cy="641734"/>
          </a:xfrm>
          <a:prstGeom prst="rect">
            <a:avLst/>
          </a:prstGeom>
          <a:ln>
            <a:noFill/>
          </a:ln>
          <a:effectLst>
            <a:softEdge rad="112500"/>
          </a:effectLst>
        </p:spPr>
      </p:pic>
      <p:pic>
        <p:nvPicPr>
          <p:cNvPr id="49" name="Picture 49" descr="Icon&#10;&#10;Description automatically generated">
            <a:extLst>
              <a:ext uri="{FF2B5EF4-FFF2-40B4-BE49-F238E27FC236}">
                <a16:creationId xmlns:a16="http://schemas.microsoft.com/office/drawing/2014/main" id="{C963C096-21FF-4E20-9681-749B121C527B}"/>
              </a:ext>
            </a:extLst>
          </p:cNvPr>
          <p:cNvPicPr>
            <a:picLocks noChangeAspect="1"/>
          </p:cNvPicPr>
          <p:nvPr/>
        </p:nvPicPr>
        <p:blipFill>
          <a:blip r:embed="rId3"/>
          <a:stretch>
            <a:fillRect/>
          </a:stretch>
        </p:blipFill>
        <p:spPr>
          <a:xfrm>
            <a:off x="4178061" y="2316889"/>
            <a:ext cx="529088" cy="527696"/>
          </a:xfrm>
          <a:prstGeom prst="rect">
            <a:avLst/>
          </a:prstGeom>
        </p:spPr>
      </p:pic>
      <p:pic>
        <p:nvPicPr>
          <p:cNvPr id="50" name="Picture 50" descr="Icon&#10;&#10;Description automatically generated">
            <a:extLst>
              <a:ext uri="{FF2B5EF4-FFF2-40B4-BE49-F238E27FC236}">
                <a16:creationId xmlns:a16="http://schemas.microsoft.com/office/drawing/2014/main" id="{47FDDEE7-0321-4BCC-A5A0-8BF9E963A2B3}"/>
              </a:ext>
            </a:extLst>
          </p:cNvPr>
          <p:cNvPicPr>
            <a:picLocks noChangeAspect="1"/>
          </p:cNvPicPr>
          <p:nvPr/>
        </p:nvPicPr>
        <p:blipFill>
          <a:blip r:embed="rId4"/>
          <a:stretch>
            <a:fillRect/>
          </a:stretch>
        </p:blipFill>
        <p:spPr>
          <a:xfrm>
            <a:off x="5587042" y="1856115"/>
            <a:ext cx="615352" cy="586599"/>
          </a:xfrm>
          <a:prstGeom prst="rect">
            <a:avLst/>
          </a:prstGeom>
        </p:spPr>
      </p:pic>
      <p:pic>
        <p:nvPicPr>
          <p:cNvPr id="51" name="Picture 51" descr="A picture containing text, vector graphics&#10;&#10;Description automatically generated">
            <a:extLst>
              <a:ext uri="{FF2B5EF4-FFF2-40B4-BE49-F238E27FC236}">
                <a16:creationId xmlns:a16="http://schemas.microsoft.com/office/drawing/2014/main" id="{93CC5673-AEBF-4AAB-A6C8-F37B665E3FB5}"/>
              </a:ext>
            </a:extLst>
          </p:cNvPr>
          <p:cNvPicPr>
            <a:picLocks noChangeAspect="1"/>
          </p:cNvPicPr>
          <p:nvPr/>
        </p:nvPicPr>
        <p:blipFill>
          <a:blip r:embed="rId5"/>
          <a:stretch>
            <a:fillRect/>
          </a:stretch>
        </p:blipFill>
        <p:spPr>
          <a:xfrm>
            <a:off x="6860874" y="2583612"/>
            <a:ext cx="655609" cy="669985"/>
          </a:xfrm>
          <a:prstGeom prst="rect">
            <a:avLst/>
          </a:prstGeom>
          <a:ln>
            <a:noFill/>
          </a:ln>
          <a:effectLst>
            <a:softEdge rad="112500"/>
          </a:effectLst>
        </p:spPr>
      </p:pic>
      <p:pic>
        <p:nvPicPr>
          <p:cNvPr id="52" name="Picture 52" descr="Icon&#10;&#10;Description automatically generated">
            <a:extLst>
              <a:ext uri="{FF2B5EF4-FFF2-40B4-BE49-F238E27FC236}">
                <a16:creationId xmlns:a16="http://schemas.microsoft.com/office/drawing/2014/main" id="{DEF77ACB-D2F2-45CC-95D3-3D96DE396A36}"/>
              </a:ext>
            </a:extLst>
          </p:cNvPr>
          <p:cNvPicPr>
            <a:picLocks noChangeAspect="1"/>
          </p:cNvPicPr>
          <p:nvPr/>
        </p:nvPicPr>
        <p:blipFill>
          <a:blip r:embed="rId6"/>
          <a:stretch>
            <a:fillRect/>
          </a:stretch>
        </p:blipFill>
        <p:spPr>
          <a:xfrm>
            <a:off x="7614247" y="4006836"/>
            <a:ext cx="644107" cy="583989"/>
          </a:xfrm>
          <a:prstGeom prst="rect">
            <a:avLst/>
          </a:prstGeom>
          <a:ln>
            <a:noFill/>
          </a:ln>
          <a:effectLst>
            <a:softEdge rad="112500"/>
          </a:effectLst>
        </p:spPr>
      </p:pic>
      <p:sp>
        <p:nvSpPr>
          <p:cNvPr id="9" name="Rectangle: Rounded Corners 8">
            <a:extLst>
              <a:ext uri="{FF2B5EF4-FFF2-40B4-BE49-F238E27FC236}">
                <a16:creationId xmlns:a16="http://schemas.microsoft.com/office/drawing/2014/main" id="{8654A7D1-A1A1-40CE-BE42-50E72FA3B52C}"/>
              </a:ext>
            </a:extLst>
          </p:cNvPr>
          <p:cNvSpPr/>
          <p:nvPr/>
        </p:nvSpPr>
        <p:spPr>
          <a:xfrm>
            <a:off x="563592" y="311990"/>
            <a:ext cx="3752488" cy="92015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3600" b="1" dirty="0">
                <a:solidFill>
                  <a:schemeClr val="tx1"/>
                </a:solidFill>
                <a:ea typeface="+mn-lt"/>
                <a:cs typeface="+mn-lt"/>
              </a:rPr>
              <a:t>Methodology</a:t>
            </a:r>
            <a:endParaRPr lang="en-US" sz="3600" dirty="0">
              <a:solidFill>
                <a:schemeClr val="tx1"/>
              </a:solidFill>
            </a:endParaRPr>
          </a:p>
        </p:txBody>
      </p:sp>
    </p:spTree>
    <p:extLst>
      <p:ext uri="{BB962C8B-B14F-4D97-AF65-F5344CB8AC3E}">
        <p14:creationId xmlns:p14="http://schemas.microsoft.com/office/powerpoint/2010/main" val="37835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77E77E9-7A7D-4F14-8893-92F18A72A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321" y="1981609"/>
            <a:ext cx="8231475" cy="3531405"/>
          </a:xfrm>
          <a:prstGeom prst="rect">
            <a:avLst/>
          </a:prstGeom>
        </p:spPr>
      </p:pic>
      <p:sp>
        <p:nvSpPr>
          <p:cNvPr id="38" name="Rectangle 37">
            <a:extLst>
              <a:ext uri="{FF2B5EF4-FFF2-40B4-BE49-F238E27FC236}">
                <a16:creationId xmlns:a16="http://schemas.microsoft.com/office/drawing/2014/main" id="{11C051E3-7D7E-4EC1-B611-8A0FDF9A4488}"/>
              </a:ext>
            </a:extLst>
          </p:cNvPr>
          <p:cNvSpPr/>
          <p:nvPr/>
        </p:nvSpPr>
        <p:spPr>
          <a:xfrm flipV="1">
            <a:off x="1360557" y="3652210"/>
            <a:ext cx="2646219" cy="193516"/>
          </a:xfrm>
          <a:prstGeom prst="rect">
            <a:avLst/>
          </a:prstGeom>
          <a:solidFill>
            <a:srgbClr val="565874"/>
          </a:solidFill>
          <a:ln>
            <a:solidFill>
              <a:srgbClr val="5658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3BFB4"/>
              </a:solidFill>
            </a:endParaRPr>
          </a:p>
        </p:txBody>
      </p:sp>
      <p:sp>
        <p:nvSpPr>
          <p:cNvPr id="6" name="제목 3">
            <a:extLst>
              <a:ext uri="{FF2B5EF4-FFF2-40B4-BE49-F238E27FC236}">
                <a16:creationId xmlns:a16="http://schemas.microsoft.com/office/drawing/2014/main" id="{0C7B140C-4A13-4136-AB20-68851F665BEA}"/>
              </a:ext>
            </a:extLst>
          </p:cNvPr>
          <p:cNvSpPr txBox="1">
            <a:spLocks/>
          </p:cNvSpPr>
          <p:nvPr/>
        </p:nvSpPr>
        <p:spPr>
          <a:xfrm>
            <a:off x="6309210" y="1474867"/>
            <a:ext cx="4810171" cy="626076"/>
          </a:xfrm>
          <a:prstGeom prst="rect">
            <a:avLst/>
          </a:prstGeom>
        </p:spPr>
        <p:txBody>
          <a:bodyPr lIns="91440" tIns="45720" rIns="91440" bIns="45720"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just"/>
            <a:r>
              <a:rPr lang="en-US" altLang="ko-KR" sz="2800" b="1" dirty="0">
                <a:ea typeface="맑은 고딕"/>
              </a:rPr>
              <a:t>The domains of study most in demand</a:t>
            </a:r>
          </a:p>
          <a:p>
            <a:pPr algn="just"/>
            <a:endParaRPr lang="ko-KR" altLang="en-US" sz="2800" dirty="0"/>
          </a:p>
        </p:txBody>
      </p:sp>
      <p:grpSp>
        <p:nvGrpSpPr>
          <p:cNvPr id="31" name="Group 30">
            <a:extLst>
              <a:ext uri="{FF2B5EF4-FFF2-40B4-BE49-F238E27FC236}">
                <a16:creationId xmlns:a16="http://schemas.microsoft.com/office/drawing/2014/main" id="{D33E3C65-0D1F-4E50-9243-D85790F734E7}"/>
              </a:ext>
            </a:extLst>
          </p:cNvPr>
          <p:cNvGrpSpPr/>
          <p:nvPr/>
        </p:nvGrpSpPr>
        <p:grpSpPr>
          <a:xfrm rot="5400000">
            <a:off x="481569" y="2090227"/>
            <a:ext cx="1377485" cy="1377484"/>
            <a:chOff x="683568" y="2000250"/>
            <a:chExt cx="1858067" cy="1858067"/>
          </a:xfrm>
        </p:grpSpPr>
        <p:grpSp>
          <p:nvGrpSpPr>
            <p:cNvPr id="32" name="Group 31">
              <a:extLst>
                <a:ext uri="{FF2B5EF4-FFF2-40B4-BE49-F238E27FC236}">
                  <a16:creationId xmlns:a16="http://schemas.microsoft.com/office/drawing/2014/main" id="{BFA91DBD-1F92-45FC-9618-AD73336613C6}"/>
                </a:ext>
              </a:extLst>
            </p:cNvPr>
            <p:cNvGrpSpPr/>
            <p:nvPr/>
          </p:nvGrpSpPr>
          <p:grpSpPr>
            <a:xfrm>
              <a:off x="892673" y="2209355"/>
              <a:ext cx="1439856" cy="1439856"/>
              <a:chOff x="899592" y="1935673"/>
              <a:chExt cx="1216999" cy="1216999"/>
            </a:xfrm>
          </p:grpSpPr>
          <p:sp>
            <p:nvSpPr>
              <p:cNvPr id="35" name="Oval 34">
                <a:extLst>
                  <a:ext uri="{FF2B5EF4-FFF2-40B4-BE49-F238E27FC236}">
                    <a16:creationId xmlns:a16="http://schemas.microsoft.com/office/drawing/2014/main" id="{198649AD-D996-4A3E-9107-148DB740045D}"/>
                  </a:ext>
                </a:extLst>
              </p:cNvPr>
              <p:cNvSpPr/>
              <p:nvPr/>
            </p:nvSpPr>
            <p:spPr>
              <a:xfrm>
                <a:off x="899592" y="1935673"/>
                <a:ext cx="1216999" cy="1216999"/>
              </a:xfrm>
              <a:prstGeom prst="ellipse">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6" name="Oval 35">
                <a:extLst>
                  <a:ext uri="{FF2B5EF4-FFF2-40B4-BE49-F238E27FC236}">
                    <a16:creationId xmlns:a16="http://schemas.microsoft.com/office/drawing/2014/main" id="{F14A8D4D-0728-451E-A6E5-BB55578C7634}"/>
                  </a:ext>
                </a:extLst>
              </p:cNvPr>
              <p:cNvSpPr/>
              <p:nvPr/>
            </p:nvSpPr>
            <p:spPr>
              <a:xfrm>
                <a:off x="999394" y="2035475"/>
                <a:ext cx="1017395" cy="1017395"/>
              </a:xfrm>
              <a:prstGeom prst="ellipse">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33" name="Pie 37">
              <a:extLst>
                <a:ext uri="{FF2B5EF4-FFF2-40B4-BE49-F238E27FC236}">
                  <a16:creationId xmlns:a16="http://schemas.microsoft.com/office/drawing/2014/main" id="{7EE7FFE6-878B-48E5-8F58-D5C19083965A}"/>
                </a:ext>
              </a:extLst>
            </p:cNvPr>
            <p:cNvSpPr/>
            <p:nvPr/>
          </p:nvSpPr>
          <p:spPr>
            <a:xfrm>
              <a:off x="683568" y="2000250"/>
              <a:ext cx="1858067" cy="1858067"/>
            </a:xfrm>
            <a:prstGeom prst="pie">
              <a:avLst>
                <a:gd name="adj1" fmla="val 19058730"/>
                <a:gd name="adj2" fmla="val 16200000"/>
              </a:avLst>
            </a:prstGeom>
            <a:solidFill>
              <a:schemeClr val="bg1">
                <a:lumMod val="50000"/>
              </a:schemeClr>
            </a:solidFill>
            <a:ln w="12700">
              <a:gradFill>
                <a:gsLst>
                  <a:gs pos="0">
                    <a:schemeClr val="bg1"/>
                  </a:gs>
                  <a:gs pos="100000">
                    <a:schemeClr val="bg1">
                      <a:alpha val="19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4" name="TextBox 33">
              <a:extLst>
                <a:ext uri="{FF2B5EF4-FFF2-40B4-BE49-F238E27FC236}">
                  <a16:creationId xmlns:a16="http://schemas.microsoft.com/office/drawing/2014/main" id="{7E8ACEC4-219A-4023-8D4B-70199E2D4A1A}"/>
                </a:ext>
              </a:extLst>
            </p:cNvPr>
            <p:cNvSpPr txBox="1"/>
            <p:nvPr/>
          </p:nvSpPr>
          <p:spPr>
            <a:xfrm rot="16200000">
              <a:off x="704199" y="2575200"/>
              <a:ext cx="1439857" cy="705763"/>
            </a:xfrm>
            <a:prstGeom prst="rect">
              <a:avLst/>
            </a:prstGeom>
            <a:solidFill>
              <a:schemeClr val="bg1">
                <a:lumMod val="50000"/>
              </a:schemeClr>
            </a:solidFill>
          </p:spPr>
          <p:txBody>
            <a:bodyPr wrap="square" lIns="91440" tIns="45720" rIns="91440" bIns="45720" rtlCol="0" anchor="t">
              <a:spAutoFit/>
            </a:bodyPr>
            <a:lstStyle/>
            <a:p>
              <a:pPr algn="ctr"/>
              <a:r>
                <a:rPr lang="en-US" altLang="ko-KR" sz="2800" b="1" dirty="0">
                  <a:latin typeface="Calibri"/>
                  <a:ea typeface="맑은 고딕"/>
                  <a:cs typeface="Calibri"/>
                </a:rPr>
                <a:t>69%</a:t>
              </a:r>
              <a:endParaRPr lang="ko-KR" altLang="en-US" sz="2800" b="1" dirty="0">
                <a:latin typeface="Calibri"/>
                <a:ea typeface="맑은 고딕"/>
                <a:cs typeface="Calibri"/>
              </a:endParaRPr>
            </a:p>
          </p:txBody>
        </p:sp>
      </p:grpSp>
      <p:sp>
        <p:nvSpPr>
          <p:cNvPr id="30" name="Rounded Rectangle 41">
            <a:extLst>
              <a:ext uri="{FF2B5EF4-FFF2-40B4-BE49-F238E27FC236}">
                <a16:creationId xmlns:a16="http://schemas.microsoft.com/office/drawing/2014/main" id="{09B922A4-7C38-4DA3-9987-521D5259E30D}"/>
              </a:ext>
            </a:extLst>
          </p:cNvPr>
          <p:cNvSpPr/>
          <p:nvPr/>
        </p:nvSpPr>
        <p:spPr>
          <a:xfrm>
            <a:off x="310620" y="2783638"/>
            <a:ext cx="4551281" cy="2067834"/>
          </a:xfrm>
          <a:prstGeom prst="roundRect">
            <a:avLst>
              <a:gd name="adj" fmla="val 50000"/>
            </a:avLst>
          </a:prstGeom>
          <a:solidFill>
            <a:schemeClr val="bg1">
              <a:lumMod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tLang="ko-KR" sz="2700" dirty="0">
              <a:solidFill>
                <a:schemeClr val="tx1"/>
              </a:solidFill>
            </a:endParaRPr>
          </a:p>
          <a:p>
            <a:pPr algn="just"/>
            <a:endParaRPr lang="en-US" altLang="ko-KR" sz="2700" dirty="0">
              <a:solidFill>
                <a:schemeClr val="tx1"/>
              </a:solidFill>
            </a:endParaRPr>
          </a:p>
          <a:p>
            <a:pPr algn="just"/>
            <a:r>
              <a:rPr lang="en-US" altLang="ko-KR" sz="2400" dirty="0">
                <a:solidFill>
                  <a:schemeClr val="tx1"/>
                </a:solidFill>
              </a:rPr>
              <a:t>The percentage of the most requested domains is 69%. </a:t>
            </a:r>
          </a:p>
          <a:p>
            <a:pPr algn="ctr"/>
            <a:endParaRPr lang="en-US" altLang="ko-KR" sz="2700" dirty="0">
              <a:solidFill>
                <a:schemeClr val="tx1"/>
              </a:solidFill>
            </a:endParaRPr>
          </a:p>
        </p:txBody>
      </p:sp>
      <p:sp>
        <p:nvSpPr>
          <p:cNvPr id="2" name="Rectangle: Rounded Corners 1">
            <a:extLst>
              <a:ext uri="{FF2B5EF4-FFF2-40B4-BE49-F238E27FC236}">
                <a16:creationId xmlns:a16="http://schemas.microsoft.com/office/drawing/2014/main" id="{CB76E83E-CC7F-4CFB-8CF3-C5A9574374AC}"/>
              </a:ext>
            </a:extLst>
          </p:cNvPr>
          <p:cNvSpPr/>
          <p:nvPr/>
        </p:nvSpPr>
        <p:spPr>
          <a:xfrm>
            <a:off x="520460" y="455764"/>
            <a:ext cx="3752488" cy="92015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Results</a:t>
            </a:r>
            <a:endParaRPr lang="en-US" sz="3600" dirty="0">
              <a:solidFill>
                <a:schemeClr val="tx1"/>
              </a:solidFill>
            </a:endParaRPr>
          </a:p>
        </p:txBody>
      </p:sp>
    </p:spTree>
    <p:extLst>
      <p:ext uri="{BB962C8B-B14F-4D97-AF65-F5344CB8AC3E}">
        <p14:creationId xmlns:p14="http://schemas.microsoft.com/office/powerpoint/2010/main" val="1860361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2DD7CF2-F75B-459D-AF42-2C2F13EA1B28}"/>
              </a:ext>
            </a:extLst>
          </p:cNvPr>
          <p:cNvGrpSpPr/>
          <p:nvPr/>
        </p:nvGrpSpPr>
        <p:grpSpPr>
          <a:xfrm rot="5400000">
            <a:off x="516228" y="1922799"/>
            <a:ext cx="1377485" cy="1377485"/>
            <a:chOff x="683568" y="2000250"/>
            <a:chExt cx="1858067" cy="1858067"/>
          </a:xfrm>
        </p:grpSpPr>
        <p:grpSp>
          <p:nvGrpSpPr>
            <p:cNvPr id="22" name="Group 21">
              <a:extLst>
                <a:ext uri="{FF2B5EF4-FFF2-40B4-BE49-F238E27FC236}">
                  <a16:creationId xmlns:a16="http://schemas.microsoft.com/office/drawing/2014/main" id="{5C675F5E-08F6-4992-B311-554935D7ADC7}"/>
                </a:ext>
              </a:extLst>
            </p:cNvPr>
            <p:cNvGrpSpPr/>
            <p:nvPr/>
          </p:nvGrpSpPr>
          <p:grpSpPr>
            <a:xfrm>
              <a:off x="892673" y="2209355"/>
              <a:ext cx="1439856" cy="1439856"/>
              <a:chOff x="899592" y="1935673"/>
              <a:chExt cx="1216999" cy="1216999"/>
            </a:xfrm>
          </p:grpSpPr>
          <p:sp>
            <p:nvSpPr>
              <p:cNvPr id="25" name="Oval 24">
                <a:extLst>
                  <a:ext uri="{FF2B5EF4-FFF2-40B4-BE49-F238E27FC236}">
                    <a16:creationId xmlns:a16="http://schemas.microsoft.com/office/drawing/2014/main" id="{92AAEECC-2891-46FC-809D-62C445A17FCA}"/>
                  </a:ext>
                </a:extLst>
              </p:cNvPr>
              <p:cNvSpPr/>
              <p:nvPr/>
            </p:nvSpPr>
            <p:spPr>
              <a:xfrm>
                <a:off x="899592" y="1935673"/>
                <a:ext cx="1216999" cy="1216999"/>
              </a:xfrm>
              <a:prstGeom prst="ellipse">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Oval 25">
                <a:extLst>
                  <a:ext uri="{FF2B5EF4-FFF2-40B4-BE49-F238E27FC236}">
                    <a16:creationId xmlns:a16="http://schemas.microsoft.com/office/drawing/2014/main" id="{E8607B4F-81E0-4A77-AC55-E67279089813}"/>
                  </a:ext>
                </a:extLst>
              </p:cNvPr>
              <p:cNvSpPr/>
              <p:nvPr/>
            </p:nvSpPr>
            <p:spPr>
              <a:xfrm>
                <a:off x="999394" y="2035475"/>
                <a:ext cx="1017395" cy="1017395"/>
              </a:xfrm>
              <a:prstGeom prst="ellipse">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23" name="Pie 8">
              <a:extLst>
                <a:ext uri="{FF2B5EF4-FFF2-40B4-BE49-F238E27FC236}">
                  <a16:creationId xmlns:a16="http://schemas.microsoft.com/office/drawing/2014/main" id="{4481BDD5-7497-4029-B7CD-3A35B4D4A870}"/>
                </a:ext>
              </a:extLst>
            </p:cNvPr>
            <p:cNvSpPr/>
            <p:nvPr/>
          </p:nvSpPr>
          <p:spPr>
            <a:xfrm>
              <a:off x="683568" y="2000250"/>
              <a:ext cx="1858067" cy="1858067"/>
            </a:xfrm>
            <a:prstGeom prst="pie">
              <a:avLst/>
            </a:prstGeom>
            <a:solidFill>
              <a:schemeClr val="bg1">
                <a:lumMod val="50000"/>
              </a:schemeClr>
            </a:solidFill>
            <a:ln w="12700">
              <a:gradFill>
                <a:gsLst>
                  <a:gs pos="0">
                    <a:schemeClr val="bg1"/>
                  </a:gs>
                  <a:gs pos="100000">
                    <a:schemeClr val="bg1">
                      <a:alpha val="19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4" name="TextBox 23">
              <a:extLst>
                <a:ext uri="{FF2B5EF4-FFF2-40B4-BE49-F238E27FC236}">
                  <a16:creationId xmlns:a16="http://schemas.microsoft.com/office/drawing/2014/main" id="{DE0E3635-6A82-414F-B0ED-C5E94484E413}"/>
                </a:ext>
              </a:extLst>
            </p:cNvPr>
            <p:cNvSpPr txBox="1"/>
            <p:nvPr/>
          </p:nvSpPr>
          <p:spPr>
            <a:xfrm rot="16200000">
              <a:off x="704199" y="2575200"/>
              <a:ext cx="1439856" cy="705763"/>
            </a:xfrm>
            <a:prstGeom prst="rect">
              <a:avLst/>
            </a:prstGeom>
            <a:solidFill>
              <a:schemeClr val="bg1">
                <a:lumMod val="50000"/>
              </a:schemeClr>
            </a:solidFill>
          </p:spPr>
          <p:txBody>
            <a:bodyPr wrap="square" lIns="91440" tIns="45720" rIns="91440" bIns="45720" rtlCol="0" anchor="t">
              <a:spAutoFit/>
            </a:bodyPr>
            <a:lstStyle/>
            <a:p>
              <a:pPr algn="ctr"/>
              <a:r>
                <a:rPr lang="en-US" altLang="ko-KR" sz="2800" b="1" dirty="0">
                  <a:latin typeface="Calibri"/>
                  <a:ea typeface="맑은 고딕"/>
                  <a:cs typeface="Calibri"/>
                </a:rPr>
                <a:t>51%</a:t>
              </a:r>
              <a:endParaRPr lang="ko-KR" altLang="en-US" sz="2000" b="1" dirty="0">
                <a:latin typeface="Calibri"/>
                <a:ea typeface="맑은 고딕"/>
                <a:cs typeface="Calibri"/>
              </a:endParaRPr>
            </a:p>
          </p:txBody>
        </p:sp>
      </p:grpSp>
      <p:sp>
        <p:nvSpPr>
          <p:cNvPr id="6" name="제목 3">
            <a:extLst>
              <a:ext uri="{FF2B5EF4-FFF2-40B4-BE49-F238E27FC236}">
                <a16:creationId xmlns:a16="http://schemas.microsoft.com/office/drawing/2014/main" id="{0C7B140C-4A13-4136-AB20-68851F665BEA}"/>
              </a:ext>
            </a:extLst>
          </p:cNvPr>
          <p:cNvSpPr txBox="1">
            <a:spLocks/>
          </p:cNvSpPr>
          <p:nvPr/>
        </p:nvSpPr>
        <p:spPr>
          <a:xfrm>
            <a:off x="5732565" y="1135810"/>
            <a:ext cx="4810171" cy="928000"/>
          </a:xfrm>
          <a:prstGeom prst="rect">
            <a:avLst/>
          </a:prstGeom>
        </p:spPr>
        <p:txBody>
          <a:bodyPr lIns="91440" tIns="45720" rIns="91440" bIns="45720"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just"/>
            <a:r>
              <a:rPr lang="en-US" altLang="ko-KR" sz="2800" b="1" dirty="0">
                <a:ea typeface="맑은 고딕"/>
              </a:rPr>
              <a:t>The Specializations most in demand</a:t>
            </a:r>
          </a:p>
          <a:p>
            <a:pPr algn="just"/>
            <a:endParaRPr lang="ko-KR" altLang="en-US" sz="2800" dirty="0"/>
          </a:p>
        </p:txBody>
      </p:sp>
      <p:pic>
        <p:nvPicPr>
          <p:cNvPr id="3" name="Picture 2">
            <a:extLst>
              <a:ext uri="{FF2B5EF4-FFF2-40B4-BE49-F238E27FC236}">
                <a16:creationId xmlns:a16="http://schemas.microsoft.com/office/drawing/2014/main" id="{1443238E-DB5A-4664-AA13-F39A26DD0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000" y="1881244"/>
            <a:ext cx="7304164" cy="3531405"/>
          </a:xfrm>
          <a:prstGeom prst="rect">
            <a:avLst/>
          </a:prstGeom>
        </p:spPr>
      </p:pic>
      <p:sp>
        <p:nvSpPr>
          <p:cNvPr id="20" name="Rounded Rectangle 1">
            <a:extLst>
              <a:ext uri="{FF2B5EF4-FFF2-40B4-BE49-F238E27FC236}">
                <a16:creationId xmlns:a16="http://schemas.microsoft.com/office/drawing/2014/main" id="{EC30AA28-13A1-4231-922C-0DBCEE587123}"/>
              </a:ext>
            </a:extLst>
          </p:cNvPr>
          <p:cNvSpPr/>
          <p:nvPr/>
        </p:nvSpPr>
        <p:spPr>
          <a:xfrm>
            <a:off x="404487" y="2569071"/>
            <a:ext cx="4184071" cy="1509224"/>
          </a:xfrm>
          <a:prstGeom prst="roundRect">
            <a:avLst>
              <a:gd name="adj" fmla="val 44503"/>
            </a:avLst>
          </a:prstGeom>
          <a:solidFill>
            <a:schemeClr val="bg1">
              <a:lumMod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ko-KR" sz="2200" dirty="0">
              <a:solidFill>
                <a:schemeClr val="tx1"/>
              </a:solidFill>
              <a:ea typeface="맑은 고딕"/>
            </a:endParaRPr>
          </a:p>
          <a:p>
            <a:pPr algn="ctr"/>
            <a:r>
              <a:rPr lang="en-US" altLang="ko-KR" sz="2200" dirty="0">
                <a:ea typeface="맑은 고딕"/>
              </a:rPr>
              <a:t>These</a:t>
            </a:r>
            <a:r>
              <a:rPr lang="ko-KR" altLang="en-US" sz="2200" dirty="0">
                <a:ea typeface="맑은 고딕"/>
              </a:rPr>
              <a:t> </a:t>
            </a:r>
            <a:r>
              <a:rPr lang="en-US" sz="2200" dirty="0"/>
              <a:t>specializations</a:t>
            </a:r>
            <a:r>
              <a:rPr lang="ko-KR" altLang="en-US" sz="2200" dirty="0">
                <a:ea typeface="맑은 고딕"/>
              </a:rPr>
              <a:t> </a:t>
            </a:r>
            <a:r>
              <a:rPr lang="en-US" altLang="ko-KR" sz="2200" dirty="0">
                <a:ea typeface="맑은 고딕"/>
              </a:rPr>
              <a:t>represent</a:t>
            </a:r>
            <a:r>
              <a:rPr lang="ko-KR" altLang="en-US" sz="2200" dirty="0">
                <a:ea typeface="맑은 고딕"/>
              </a:rPr>
              <a:t> 51</a:t>
            </a:r>
            <a:r>
              <a:rPr lang="en-US" sz="2200" dirty="0"/>
              <a:t>% of</a:t>
            </a:r>
            <a:r>
              <a:rPr lang="ko-KR" altLang="en-US" sz="2200" dirty="0">
                <a:ea typeface="맑은 고딕"/>
              </a:rPr>
              <a:t> </a:t>
            </a:r>
            <a:r>
              <a:rPr lang="ko-KR" altLang="en-US" sz="2200" err="1">
                <a:ea typeface="맑은 고딕"/>
              </a:rPr>
              <a:t>t</a:t>
            </a:r>
            <a:r>
              <a:rPr lang="en-US" sz="2200" dirty="0"/>
              <a:t>he</a:t>
            </a:r>
            <a:r>
              <a:rPr lang="ko-KR" altLang="en-US" sz="2200" dirty="0">
                <a:ea typeface="맑은 고딕"/>
              </a:rPr>
              <a:t> </a:t>
            </a:r>
            <a:r>
              <a:rPr lang="en-US" altLang="ko-KR" sz="2200" dirty="0">
                <a:ea typeface="맑은 고딕"/>
              </a:rPr>
              <a:t>most</a:t>
            </a:r>
            <a:r>
              <a:rPr lang="ko-KR" altLang="en-US" sz="2200" dirty="0">
                <a:ea typeface="맑은 고딕"/>
              </a:rPr>
              <a:t> </a:t>
            </a:r>
            <a:r>
              <a:rPr lang="en-US" altLang="ko-KR" sz="2200" dirty="0">
                <a:ea typeface="맑은 고딕"/>
              </a:rPr>
              <a:t>requested</a:t>
            </a:r>
            <a:endParaRPr lang="ko-KR" altLang="en-US" sz="2200" dirty="0">
              <a:ea typeface="맑은 고딕"/>
            </a:endParaRPr>
          </a:p>
        </p:txBody>
      </p:sp>
      <p:sp>
        <p:nvSpPr>
          <p:cNvPr id="2" name="Rectangle: Rounded Corners 1">
            <a:extLst>
              <a:ext uri="{FF2B5EF4-FFF2-40B4-BE49-F238E27FC236}">
                <a16:creationId xmlns:a16="http://schemas.microsoft.com/office/drawing/2014/main" id="{E5B311AA-6F77-490D-AA2B-D8F800A6CA36}"/>
              </a:ext>
            </a:extLst>
          </p:cNvPr>
          <p:cNvSpPr/>
          <p:nvPr/>
        </p:nvSpPr>
        <p:spPr>
          <a:xfrm>
            <a:off x="520460" y="455764"/>
            <a:ext cx="3752488" cy="920150"/>
          </a:xfrm>
          <a:prstGeom prst="roundRect">
            <a:avLst/>
          </a:prstGeom>
          <a:solidFill>
            <a:schemeClr val="bg1">
              <a:lumMod val="7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Results</a:t>
            </a:r>
            <a:endParaRPr lang="en-US" sz="3600" dirty="0">
              <a:solidFill>
                <a:schemeClr val="tx1"/>
              </a:solidFill>
            </a:endParaRPr>
          </a:p>
        </p:txBody>
      </p:sp>
      <p:pic>
        <p:nvPicPr>
          <p:cNvPr id="4" name="Picture 4" descr="Icon&#10;&#10;Description automatically generated">
            <a:extLst>
              <a:ext uri="{FF2B5EF4-FFF2-40B4-BE49-F238E27FC236}">
                <a16:creationId xmlns:a16="http://schemas.microsoft.com/office/drawing/2014/main" id="{5B4D0F45-E129-4A9B-8B19-C07E9F22BC62}"/>
              </a:ext>
            </a:extLst>
          </p:cNvPr>
          <p:cNvPicPr>
            <a:picLocks noChangeAspect="1"/>
          </p:cNvPicPr>
          <p:nvPr/>
        </p:nvPicPr>
        <p:blipFill>
          <a:blip r:embed="rId3"/>
          <a:stretch>
            <a:fillRect/>
          </a:stretch>
        </p:blipFill>
        <p:spPr>
          <a:xfrm>
            <a:off x="1201948" y="4329022"/>
            <a:ext cx="2872596" cy="2283126"/>
          </a:xfrm>
          <a:prstGeom prst="rect">
            <a:avLst/>
          </a:prstGeom>
        </p:spPr>
      </p:pic>
    </p:spTree>
    <p:extLst>
      <p:ext uri="{BB962C8B-B14F-4D97-AF65-F5344CB8AC3E}">
        <p14:creationId xmlns:p14="http://schemas.microsoft.com/office/powerpoint/2010/main" val="2724533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18185" y="1595298"/>
            <a:ext cx="5629207" cy="724247"/>
          </a:xfrm>
        </p:spPr>
        <p:txBody>
          <a:bodyPr>
            <a:normAutofit/>
          </a:bodyPr>
          <a:lstStyle/>
          <a:p>
            <a:r>
              <a:rPr lang="en-US" sz="2400" b="1" dirty="0">
                <a:solidFill>
                  <a:schemeClr val="tx1"/>
                </a:solidFill>
                <a:cs typeface="Arial"/>
              </a:rPr>
              <a:t>Indeterminate job per month</a:t>
            </a:r>
          </a:p>
        </p:txBody>
      </p:sp>
      <p:sp>
        <p:nvSpPr>
          <p:cNvPr id="80" name="Rectangle 130">
            <a:extLst>
              <a:ext uri="{FF2B5EF4-FFF2-40B4-BE49-F238E27FC236}">
                <a16:creationId xmlns:a16="http://schemas.microsoft.com/office/drawing/2014/main" id="{7E715924-CF02-459E-B0F2-183E0AB7EAE7}"/>
              </a:ext>
            </a:extLst>
          </p:cNvPr>
          <p:cNvSpPr/>
          <p:nvPr/>
        </p:nvSpPr>
        <p:spPr>
          <a:xfrm>
            <a:off x="9369392" y="3771932"/>
            <a:ext cx="300884" cy="30225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82" name="Donut 39">
            <a:extLst>
              <a:ext uri="{FF2B5EF4-FFF2-40B4-BE49-F238E27FC236}">
                <a16:creationId xmlns:a16="http://schemas.microsoft.com/office/drawing/2014/main" id="{0295DA66-EC3F-4915-A891-BF6BC9115E09}"/>
              </a:ext>
            </a:extLst>
          </p:cNvPr>
          <p:cNvSpPr/>
          <p:nvPr/>
        </p:nvSpPr>
        <p:spPr>
          <a:xfrm>
            <a:off x="5372715" y="3746825"/>
            <a:ext cx="359332" cy="3593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pic>
        <p:nvPicPr>
          <p:cNvPr id="4" name="Picture 3">
            <a:extLst>
              <a:ext uri="{FF2B5EF4-FFF2-40B4-BE49-F238E27FC236}">
                <a16:creationId xmlns:a16="http://schemas.microsoft.com/office/drawing/2014/main" id="{7BB7AE77-1180-4365-91BC-1D5D1515E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579" y="2313709"/>
            <a:ext cx="6079166" cy="3865418"/>
          </a:xfrm>
          <a:prstGeom prst="rect">
            <a:avLst/>
          </a:prstGeom>
        </p:spPr>
      </p:pic>
      <p:sp>
        <p:nvSpPr>
          <p:cNvPr id="5" name="Rectangle: Rounded Corners 4">
            <a:extLst>
              <a:ext uri="{FF2B5EF4-FFF2-40B4-BE49-F238E27FC236}">
                <a16:creationId xmlns:a16="http://schemas.microsoft.com/office/drawing/2014/main" id="{935932E5-6259-44E3-A022-3477AC4B26F7}"/>
              </a:ext>
            </a:extLst>
          </p:cNvPr>
          <p:cNvSpPr/>
          <p:nvPr/>
        </p:nvSpPr>
        <p:spPr>
          <a:xfrm>
            <a:off x="534951" y="2009693"/>
            <a:ext cx="4391890" cy="274607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Arial"/>
                <a:cs typeface="Arial"/>
              </a:rPr>
              <a:t>Here we made a ranking for the jobs determined over a period of time and those not determined. We have done a chi-square test to see if there is a significant difference. The month of December gives a lot more determined time jobs and in June the non determined ones.</a:t>
            </a:r>
          </a:p>
        </p:txBody>
      </p:sp>
      <p:sp>
        <p:nvSpPr>
          <p:cNvPr id="6" name="Rectangle: Rounded Corners 5">
            <a:extLst>
              <a:ext uri="{FF2B5EF4-FFF2-40B4-BE49-F238E27FC236}">
                <a16:creationId xmlns:a16="http://schemas.microsoft.com/office/drawing/2014/main" id="{622AC0EF-6BC8-45B1-AB68-306F33F0FB5B}"/>
              </a:ext>
            </a:extLst>
          </p:cNvPr>
          <p:cNvSpPr/>
          <p:nvPr/>
        </p:nvSpPr>
        <p:spPr>
          <a:xfrm>
            <a:off x="721743" y="455764"/>
            <a:ext cx="3752488" cy="92015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ea typeface="+mn-lt"/>
                <a:cs typeface="+mn-lt"/>
              </a:rPr>
              <a:t>Results</a:t>
            </a:r>
            <a:endParaRPr lang="en-US" sz="3600" dirty="0">
              <a:solidFill>
                <a:schemeClr val="tx1"/>
              </a:solidFill>
            </a:endParaRPr>
          </a:p>
        </p:txBody>
      </p:sp>
      <p:pic>
        <p:nvPicPr>
          <p:cNvPr id="10" name="Picture 10" descr="Icon&#10;&#10;Description automatically generated">
            <a:extLst>
              <a:ext uri="{FF2B5EF4-FFF2-40B4-BE49-F238E27FC236}">
                <a16:creationId xmlns:a16="http://schemas.microsoft.com/office/drawing/2014/main" id="{D5C54CE9-384A-47B5-B057-352C6F2D4112}"/>
              </a:ext>
            </a:extLst>
          </p:cNvPr>
          <p:cNvPicPr>
            <a:picLocks noChangeAspect="1"/>
          </p:cNvPicPr>
          <p:nvPr/>
        </p:nvPicPr>
        <p:blipFill>
          <a:blip r:embed="rId3"/>
          <a:stretch>
            <a:fillRect/>
          </a:stretch>
        </p:blipFill>
        <p:spPr>
          <a:xfrm>
            <a:off x="1230702" y="4920855"/>
            <a:ext cx="2743200" cy="1760818"/>
          </a:xfrm>
          <a:prstGeom prst="rect">
            <a:avLst/>
          </a:prstGeom>
        </p:spPr>
      </p:pic>
    </p:spTree>
    <p:extLst>
      <p:ext uri="{BB962C8B-B14F-4D97-AF65-F5344CB8AC3E}">
        <p14:creationId xmlns:p14="http://schemas.microsoft.com/office/powerpoint/2010/main" val="3531966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79057" y="1599072"/>
            <a:ext cx="5538642" cy="724247"/>
          </a:xfrm>
        </p:spPr>
        <p:txBody>
          <a:bodyPr>
            <a:normAutofit fontScale="47500" lnSpcReduction="20000"/>
          </a:bodyPr>
          <a:lstStyle/>
          <a:p>
            <a:r>
              <a:rPr lang="en-US" b="1" dirty="0">
                <a:solidFill>
                  <a:schemeClr val="tx1"/>
                </a:solidFill>
                <a:cs typeface="Arial"/>
              </a:rPr>
              <a:t>Indeterminate Job per department</a:t>
            </a:r>
          </a:p>
        </p:txBody>
      </p:sp>
      <p:sp>
        <p:nvSpPr>
          <p:cNvPr id="80" name="Rectangle 130">
            <a:extLst>
              <a:ext uri="{FF2B5EF4-FFF2-40B4-BE49-F238E27FC236}">
                <a16:creationId xmlns:a16="http://schemas.microsoft.com/office/drawing/2014/main" id="{7E715924-CF02-459E-B0F2-183E0AB7EAE7}"/>
              </a:ext>
            </a:extLst>
          </p:cNvPr>
          <p:cNvSpPr/>
          <p:nvPr/>
        </p:nvSpPr>
        <p:spPr>
          <a:xfrm>
            <a:off x="9369392" y="3771932"/>
            <a:ext cx="300884" cy="30225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1" name="Isosceles Triangle 8">
            <a:extLst>
              <a:ext uri="{FF2B5EF4-FFF2-40B4-BE49-F238E27FC236}">
                <a16:creationId xmlns:a16="http://schemas.microsoft.com/office/drawing/2014/main" id="{D2B20B8E-C01F-47EC-96BA-34512DE3F26C}"/>
              </a:ext>
            </a:extLst>
          </p:cNvPr>
          <p:cNvSpPr/>
          <p:nvPr/>
        </p:nvSpPr>
        <p:spPr>
          <a:xfrm rot="16200000">
            <a:off x="7391118" y="3754419"/>
            <a:ext cx="277302" cy="33061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pic>
        <p:nvPicPr>
          <p:cNvPr id="5" name="Picture 4">
            <a:extLst>
              <a:ext uri="{FF2B5EF4-FFF2-40B4-BE49-F238E27FC236}">
                <a16:creationId xmlns:a16="http://schemas.microsoft.com/office/drawing/2014/main" id="{9441BE01-8FB0-4B34-8D94-C6CEA82232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865" y="2375075"/>
            <a:ext cx="5745635" cy="4015789"/>
          </a:xfrm>
          <a:prstGeom prst="rect">
            <a:avLst/>
          </a:prstGeom>
          <a:solidFill>
            <a:schemeClr val="tx2">
              <a:lumMod val="20000"/>
              <a:lumOff val="80000"/>
            </a:schemeClr>
          </a:solidFill>
        </p:spPr>
      </p:pic>
      <p:sp>
        <p:nvSpPr>
          <p:cNvPr id="3" name="Rectangle: Rounded Corners 2">
            <a:extLst>
              <a:ext uri="{FF2B5EF4-FFF2-40B4-BE49-F238E27FC236}">
                <a16:creationId xmlns:a16="http://schemas.microsoft.com/office/drawing/2014/main" id="{325E334A-7674-4A99-975E-DBA794E7FBF5}"/>
              </a:ext>
            </a:extLst>
          </p:cNvPr>
          <p:cNvSpPr/>
          <p:nvPr/>
        </p:nvSpPr>
        <p:spPr>
          <a:xfrm>
            <a:off x="510934" y="1824675"/>
            <a:ext cx="4842736" cy="210709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a:p>
            <a:pPr algn="ctr"/>
            <a:r>
              <a:rPr lang="en-US" sz="2000" dirty="0">
                <a:solidFill>
                  <a:schemeClr val="tx1"/>
                </a:solidFill>
                <a:latin typeface="Arial"/>
                <a:cs typeface="Arial"/>
              </a:rPr>
              <a:t>This is a ranking by department. we have a significant difference. The western department offers more full time work. The other department is not mentioned</a:t>
            </a:r>
            <a:r>
              <a:rPr lang="en-US" dirty="0">
                <a:solidFill>
                  <a:schemeClr val="tx1"/>
                </a:solidFill>
                <a:latin typeface="Arial"/>
                <a:cs typeface="Arial"/>
              </a:rPr>
              <a:t>.</a:t>
            </a:r>
          </a:p>
          <a:p>
            <a:pPr algn="ctr"/>
            <a:endParaRPr lang="en-US" dirty="0"/>
          </a:p>
          <a:p>
            <a:pPr algn="ctr"/>
            <a:endParaRPr lang="en-US" dirty="0"/>
          </a:p>
        </p:txBody>
      </p:sp>
      <p:sp>
        <p:nvSpPr>
          <p:cNvPr id="4" name="Rectangle: Rounded Corners 3">
            <a:extLst>
              <a:ext uri="{FF2B5EF4-FFF2-40B4-BE49-F238E27FC236}">
                <a16:creationId xmlns:a16="http://schemas.microsoft.com/office/drawing/2014/main" id="{7E95F670-8957-460D-AAAE-8873B568149A}"/>
              </a:ext>
            </a:extLst>
          </p:cNvPr>
          <p:cNvSpPr/>
          <p:nvPr/>
        </p:nvSpPr>
        <p:spPr>
          <a:xfrm>
            <a:off x="721743" y="455764"/>
            <a:ext cx="3752488" cy="920150"/>
          </a:xfrm>
          <a:prstGeom prst="roundRect">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3600" b="1" dirty="0">
                <a:solidFill>
                  <a:schemeClr val="tx1"/>
                </a:solidFill>
              </a:rPr>
              <a:t>Results</a:t>
            </a:r>
          </a:p>
        </p:txBody>
      </p:sp>
      <p:pic>
        <p:nvPicPr>
          <p:cNvPr id="6" name="Picture 7">
            <a:extLst>
              <a:ext uri="{FF2B5EF4-FFF2-40B4-BE49-F238E27FC236}">
                <a16:creationId xmlns:a16="http://schemas.microsoft.com/office/drawing/2014/main" id="{6DDFB13B-A5C0-4F9C-B48F-2A71DC9A89DF}"/>
              </a:ext>
            </a:extLst>
          </p:cNvPr>
          <p:cNvPicPr>
            <a:picLocks noChangeAspect="1"/>
          </p:cNvPicPr>
          <p:nvPr/>
        </p:nvPicPr>
        <p:blipFill>
          <a:blip r:embed="rId3"/>
          <a:stretch>
            <a:fillRect/>
          </a:stretch>
        </p:blipFill>
        <p:spPr>
          <a:xfrm>
            <a:off x="1072550" y="4127739"/>
            <a:ext cx="3533954" cy="2398144"/>
          </a:xfrm>
          <a:prstGeom prst="rect">
            <a:avLst/>
          </a:prstGeom>
        </p:spPr>
      </p:pic>
    </p:spTree>
    <p:extLst>
      <p:ext uri="{BB962C8B-B14F-4D97-AF65-F5344CB8AC3E}">
        <p14:creationId xmlns:p14="http://schemas.microsoft.com/office/powerpoint/2010/main" val="2487896881"/>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7287</TotalTime>
  <Words>4161</Words>
  <Application>Microsoft Office PowerPoint</Application>
  <PresentationFormat>Widescreen</PresentationFormat>
  <Paragraphs>622</Paragraphs>
  <Slides>17</Slides>
  <Notes>0</Notes>
  <HiddenSlides>0</HiddenSlides>
  <MMClips>0</MMClips>
  <ScaleCrop>false</ScaleCrop>
  <HeadingPairs>
    <vt:vector size="4" baseType="variant">
      <vt:variant>
        <vt:lpstr>Theme</vt:lpstr>
      </vt:variant>
      <vt:variant>
        <vt:i4>4</vt:i4>
      </vt:variant>
      <vt:variant>
        <vt:lpstr>Slide Titles</vt:lpstr>
      </vt:variant>
      <vt:variant>
        <vt:i4>17</vt:i4>
      </vt:variant>
    </vt:vector>
  </HeadingPairs>
  <TitlesOfParts>
    <vt:vector size="21" baseType="lpstr">
      <vt:lpstr>View</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Elzina Cherubin</cp:lastModifiedBy>
  <cp:revision>2220</cp:revision>
  <dcterms:created xsi:type="dcterms:W3CDTF">2018-04-24T17:14:44Z</dcterms:created>
  <dcterms:modified xsi:type="dcterms:W3CDTF">2021-09-30T19:18:14Z</dcterms:modified>
</cp:coreProperties>
</file>